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7.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4"/>
  </p:sldMasterIdLst>
  <p:notesMasterIdLst>
    <p:notesMasterId r:id="rId29"/>
  </p:notesMasterIdLst>
  <p:handoutMasterIdLst>
    <p:handoutMasterId r:id="rId30"/>
  </p:handoutMasterIdLst>
  <p:sldIdLst>
    <p:sldId id="280" r:id="rId5"/>
    <p:sldId id="279" r:id="rId6"/>
    <p:sldId id="291" r:id="rId7"/>
    <p:sldId id="292" r:id="rId8"/>
    <p:sldId id="293" r:id="rId9"/>
    <p:sldId id="294" r:id="rId10"/>
    <p:sldId id="295" r:id="rId11"/>
    <p:sldId id="297" r:id="rId12"/>
    <p:sldId id="296" r:id="rId13"/>
    <p:sldId id="298" r:id="rId14"/>
    <p:sldId id="299" r:id="rId15"/>
    <p:sldId id="300" r:id="rId16"/>
    <p:sldId id="301" r:id="rId17"/>
    <p:sldId id="302" r:id="rId18"/>
    <p:sldId id="303" r:id="rId19"/>
    <p:sldId id="304" r:id="rId20"/>
    <p:sldId id="305" r:id="rId21"/>
    <p:sldId id="306" r:id="rId22"/>
    <p:sldId id="309" r:id="rId23"/>
    <p:sldId id="281" r:id="rId24"/>
    <p:sldId id="312" r:id="rId25"/>
    <p:sldId id="313" r:id="rId26"/>
    <p:sldId id="314"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DD413-C653-0DAC-F864-CCE134459EAD}" name="Sara Davis" initials="SD" userId="S::sdavis@aafp.org::ba05cc6e-4e91-4302-8fb7-dcd4b6a19477" providerId="AD"/>
  <p188:author id="{4B9E9E3B-24D2-A49C-5030-0F002406966A}" name="Guest User" initials="GU" userId="S::urn:spo:anon#767bfb0343245e3bfa94fe041a83954eb0fbe31917ccb2d0af037c4ba74904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1E"/>
    <a:srgbClr val="474C55"/>
    <a:srgbClr val="62676B"/>
    <a:srgbClr val="2C8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p:restoredTop sz="86216" autoAdjust="0"/>
  </p:normalViewPr>
  <p:slideViewPr>
    <p:cSldViewPr snapToGrid="0">
      <p:cViewPr varScale="1">
        <p:scale>
          <a:sx n="83" d="100"/>
          <a:sy n="83" d="100"/>
        </p:scale>
        <p:origin x="1005" y="45"/>
      </p:cViewPr>
      <p:guideLst/>
    </p:cSldViewPr>
  </p:slideViewPr>
  <p:notesTextViewPr>
    <p:cViewPr>
      <p:scale>
        <a:sx n="1" d="1"/>
        <a:sy n="1" d="1"/>
      </p:scale>
      <p:origin x="0" y="0"/>
    </p:cViewPr>
  </p:notesTextViewPr>
  <p:notesViewPr>
    <p:cSldViewPr snapToGrid="0">
      <p:cViewPr varScale="1">
        <p:scale>
          <a:sx n="108" d="100"/>
          <a:sy n="108" d="100"/>
        </p:scale>
        <p:origin x="364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41E95-DDED-4616-B051-5D16F5AEE45B}"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3151C182-B422-4967-AFF6-7B3D11BDEE61}">
      <dgm:prSet phldrT="[Text]" custT="1"/>
      <dgm:spPr>
        <a:xfrm>
          <a:off x="1246335" y="326987"/>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1500">
            <a:solidFill>
              <a:sysClr val="window" lastClr="FFFFFF"/>
            </a:solidFill>
            <a:latin typeface="Arial"/>
            <a:ea typeface="+mn-ea"/>
            <a:cs typeface="+mn-cs"/>
          </a:endParaRPr>
        </a:p>
      </dgm:t>
    </dgm:pt>
    <dgm:pt modelId="{AA47F693-2B12-48B4-85DA-3ECC22D2CFAA}" type="parTrans" cxnId="{438F032E-3E12-437E-8A8C-8D46A8A5808D}">
      <dgm:prSet/>
      <dgm:spPr/>
      <dgm:t>
        <a:bodyPr/>
        <a:lstStyle/>
        <a:p>
          <a:endParaRPr lang="en-US"/>
        </a:p>
      </dgm:t>
    </dgm:pt>
    <dgm:pt modelId="{A71F626A-C21C-490F-91BE-C5D28E3404CC}" type="sibTrans" cxnId="{438F032E-3E12-437E-8A8C-8D46A8A5808D}">
      <dgm:prSet/>
      <dgm:spPr/>
      <dgm:t>
        <a:bodyPr/>
        <a:lstStyle/>
        <a:p>
          <a:endParaRPr lang="en-US"/>
        </a:p>
      </dgm:t>
    </dgm:pt>
    <dgm:pt modelId="{3C7A5800-473B-4795-A719-69ECB585490F}">
      <dgm:prSet phldrT="[Text]" custT="1"/>
      <dgm:spPr>
        <a:xfrm rot="5400000">
          <a:off x="3845021" y="326987"/>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1500">
            <a:solidFill>
              <a:sysClr val="window" lastClr="FFFFFF"/>
            </a:solidFill>
            <a:latin typeface="Arial"/>
            <a:ea typeface="+mn-ea"/>
            <a:cs typeface="+mn-cs"/>
          </a:endParaRPr>
        </a:p>
      </dgm:t>
    </dgm:pt>
    <dgm:pt modelId="{FD5A318A-42AB-46D3-8539-DD57F3C26C36}" type="parTrans" cxnId="{B6CA5815-60E1-461C-AE4C-2D7FF9FF3307}">
      <dgm:prSet/>
      <dgm:spPr/>
      <dgm:t>
        <a:bodyPr/>
        <a:lstStyle/>
        <a:p>
          <a:endParaRPr lang="en-US"/>
        </a:p>
      </dgm:t>
    </dgm:pt>
    <dgm:pt modelId="{6C759A96-6101-4D33-BE4B-CEDAF1E944CA}" type="sibTrans" cxnId="{B6CA5815-60E1-461C-AE4C-2D7FF9FF3307}">
      <dgm:prSet/>
      <dgm:spPr/>
      <dgm:t>
        <a:bodyPr/>
        <a:lstStyle/>
        <a:p>
          <a:endParaRPr lang="en-US"/>
        </a:p>
      </dgm:t>
    </dgm:pt>
    <dgm:pt modelId="{90EE198F-BE4E-4E28-AE3C-6C2BDE481A31}">
      <dgm:prSet phldrT="[Text]" custT="1"/>
      <dgm:spPr>
        <a:xfrm rot="10800000">
          <a:off x="3845021" y="2925673"/>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1700">
            <a:solidFill>
              <a:sysClr val="window" lastClr="FFFFFF"/>
            </a:solidFill>
            <a:latin typeface="Arial"/>
            <a:ea typeface="+mn-ea"/>
            <a:cs typeface="+mn-cs"/>
          </a:endParaRPr>
        </a:p>
      </dgm:t>
    </dgm:pt>
    <dgm:pt modelId="{88677A63-CCD6-4D9D-9551-47E942DDD09F}" type="parTrans" cxnId="{DFB11563-60C4-4649-8AF6-A01E9C189291}">
      <dgm:prSet/>
      <dgm:spPr/>
      <dgm:t>
        <a:bodyPr/>
        <a:lstStyle/>
        <a:p>
          <a:endParaRPr lang="en-US"/>
        </a:p>
      </dgm:t>
    </dgm:pt>
    <dgm:pt modelId="{D76945A7-8FD2-4625-B086-9CCE757A10C1}" type="sibTrans" cxnId="{DFB11563-60C4-4649-8AF6-A01E9C189291}">
      <dgm:prSet/>
      <dgm:spPr/>
      <dgm:t>
        <a:bodyPr/>
        <a:lstStyle/>
        <a:p>
          <a:endParaRPr lang="en-US"/>
        </a:p>
      </dgm:t>
    </dgm:pt>
    <dgm:pt modelId="{0B40EF07-1694-43CF-9035-01921C7F3B7C}">
      <dgm:prSet phldrT="[Text]" custT="1"/>
      <dgm:spPr>
        <a:xfrm rot="16200000">
          <a:off x="1246335" y="2925673"/>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gm:spPr>
      <dgm:t>
        <a:bodyPr/>
        <a:lstStyle/>
        <a:p>
          <a:pPr>
            <a:buNone/>
          </a:pPr>
          <a:endParaRPr lang="en-US" sz="2000">
            <a:solidFill>
              <a:sysClr val="window" lastClr="FFFFFF"/>
            </a:solidFill>
            <a:latin typeface="Arial"/>
            <a:ea typeface="+mn-ea"/>
            <a:cs typeface="+mn-cs"/>
          </a:endParaRPr>
        </a:p>
      </dgm:t>
    </dgm:pt>
    <dgm:pt modelId="{B53B1763-E500-4931-9C7E-747A34C46826}" type="parTrans" cxnId="{70984EFC-CC34-408A-A88E-174993B023B6}">
      <dgm:prSet/>
      <dgm:spPr/>
      <dgm:t>
        <a:bodyPr/>
        <a:lstStyle/>
        <a:p>
          <a:endParaRPr lang="en-US"/>
        </a:p>
      </dgm:t>
    </dgm:pt>
    <dgm:pt modelId="{3BFE8C2A-5163-40FB-8A98-9C240F72F3AD}" type="sibTrans" cxnId="{70984EFC-CC34-408A-A88E-174993B023B6}">
      <dgm:prSet/>
      <dgm:spPr/>
      <dgm:t>
        <a:bodyPr/>
        <a:lstStyle/>
        <a:p>
          <a:endParaRPr lang="en-US"/>
        </a:p>
      </dgm:t>
    </dgm:pt>
    <dgm:pt modelId="{CAFD60E8-F4DB-4223-A1A7-533E92E3169E}" type="pres">
      <dgm:prSet presAssocID="{FFC41E95-DDED-4616-B051-5D16F5AEE45B}" presName="cycleMatrixDiagram" presStyleCnt="0">
        <dgm:presLayoutVars>
          <dgm:chMax val="1"/>
          <dgm:dir/>
          <dgm:animLvl val="lvl"/>
          <dgm:resizeHandles val="exact"/>
        </dgm:presLayoutVars>
      </dgm:prSet>
      <dgm:spPr/>
    </dgm:pt>
    <dgm:pt modelId="{4CED139F-BF5B-402C-9A12-28FB315325DE}" type="pres">
      <dgm:prSet presAssocID="{FFC41E95-DDED-4616-B051-5D16F5AEE45B}" presName="children" presStyleCnt="0"/>
      <dgm:spPr/>
    </dgm:pt>
    <dgm:pt modelId="{E54AC457-E33F-455D-BED4-FB5621EE8C0C}" type="pres">
      <dgm:prSet presAssocID="{FFC41E95-DDED-4616-B051-5D16F5AEE45B}" presName="childPlaceholder" presStyleCnt="0"/>
      <dgm:spPr/>
    </dgm:pt>
    <dgm:pt modelId="{65630A88-6E41-4C27-98C2-B2C4F51E7707}" type="pres">
      <dgm:prSet presAssocID="{FFC41E95-DDED-4616-B051-5D16F5AEE45B}" presName="circle" presStyleCnt="0"/>
      <dgm:spPr/>
    </dgm:pt>
    <dgm:pt modelId="{9F3C79F0-92A4-45F6-AB6F-45D404E35513}" type="pres">
      <dgm:prSet presAssocID="{FFC41E95-DDED-4616-B051-5D16F5AEE45B}" presName="quadrant1" presStyleLbl="node1" presStyleIdx="0" presStyleCnt="4">
        <dgm:presLayoutVars>
          <dgm:chMax val="1"/>
          <dgm:bulletEnabled val="1"/>
        </dgm:presLayoutVars>
      </dgm:prSet>
      <dgm:spPr/>
    </dgm:pt>
    <dgm:pt modelId="{BFAEE3F3-8FAD-4FEF-82C1-23D2908CABE7}" type="pres">
      <dgm:prSet presAssocID="{FFC41E95-DDED-4616-B051-5D16F5AEE45B}" presName="quadrant2" presStyleLbl="node1" presStyleIdx="1" presStyleCnt="4">
        <dgm:presLayoutVars>
          <dgm:chMax val="1"/>
          <dgm:bulletEnabled val="1"/>
        </dgm:presLayoutVars>
      </dgm:prSet>
      <dgm:spPr/>
    </dgm:pt>
    <dgm:pt modelId="{C1DC2060-642A-4D71-A1D6-7D4318D56324}" type="pres">
      <dgm:prSet presAssocID="{FFC41E95-DDED-4616-B051-5D16F5AEE45B}" presName="quadrant3" presStyleLbl="node1" presStyleIdx="2" presStyleCnt="4">
        <dgm:presLayoutVars>
          <dgm:chMax val="1"/>
          <dgm:bulletEnabled val="1"/>
        </dgm:presLayoutVars>
      </dgm:prSet>
      <dgm:spPr/>
    </dgm:pt>
    <dgm:pt modelId="{0B88331B-030D-43DE-AD00-1855D7DA06CE}" type="pres">
      <dgm:prSet presAssocID="{FFC41E95-DDED-4616-B051-5D16F5AEE45B}" presName="quadrant4" presStyleLbl="node1" presStyleIdx="3" presStyleCnt="4">
        <dgm:presLayoutVars>
          <dgm:chMax val="1"/>
          <dgm:bulletEnabled val="1"/>
        </dgm:presLayoutVars>
      </dgm:prSet>
      <dgm:spPr/>
    </dgm:pt>
    <dgm:pt modelId="{5F452348-4481-435A-95BA-F73E4D68514C}" type="pres">
      <dgm:prSet presAssocID="{FFC41E95-DDED-4616-B051-5D16F5AEE45B}" presName="quadrantPlaceholder" presStyleCnt="0"/>
      <dgm:spPr/>
    </dgm:pt>
    <dgm:pt modelId="{38A0FF6F-16A4-4BB8-9BD6-26B5DA547253}" type="pres">
      <dgm:prSet presAssocID="{FFC41E95-DDED-4616-B051-5D16F5AEE45B}" presName="center1" presStyleLbl="fgShp" presStyleIdx="0" presStyleCnt="2"/>
      <dgm:spPr>
        <a:xfrm>
          <a:off x="3358843" y="2352012"/>
          <a:ext cx="857623" cy="745759"/>
        </a:xfrm>
        <a:prstGeom prst="circularArrow">
          <a:avLst/>
        </a:prstGeom>
        <a:solidFill>
          <a:schemeClr val="accent2"/>
        </a:solidFill>
        <a:ln w="12700" cap="flat" cmpd="sng" algn="ctr">
          <a:solidFill>
            <a:schemeClr val="accent2"/>
          </a:solidFill>
          <a:prstDash val="solid"/>
          <a:miter lim="800000"/>
        </a:ln>
        <a:effectLst/>
      </dgm:spPr>
    </dgm:pt>
    <dgm:pt modelId="{656617D8-8C47-4FF3-946D-B493B89974BA}" type="pres">
      <dgm:prSet presAssocID="{FFC41E95-DDED-4616-B051-5D16F5AEE45B}" presName="center2" presStyleLbl="fgShp" presStyleIdx="1" presStyleCnt="2"/>
      <dgm:spPr>
        <a:xfrm rot="10800000">
          <a:off x="3358843" y="2638842"/>
          <a:ext cx="857623" cy="745759"/>
        </a:xfrm>
        <a:prstGeom prst="circularArrow">
          <a:avLst/>
        </a:prstGeom>
        <a:solidFill>
          <a:schemeClr val="accent2"/>
        </a:solidFill>
        <a:ln w="12700" cap="flat" cmpd="sng" algn="ctr">
          <a:solidFill>
            <a:schemeClr val="accent2"/>
          </a:solidFill>
          <a:prstDash val="solid"/>
          <a:miter lim="800000"/>
        </a:ln>
        <a:effectLst/>
      </dgm:spPr>
    </dgm:pt>
  </dgm:ptLst>
  <dgm:cxnLst>
    <dgm:cxn modelId="{B6CA5815-60E1-461C-AE4C-2D7FF9FF3307}" srcId="{FFC41E95-DDED-4616-B051-5D16F5AEE45B}" destId="{3C7A5800-473B-4795-A719-69ECB585490F}" srcOrd="1" destOrd="0" parTransId="{FD5A318A-42AB-46D3-8539-DD57F3C26C36}" sibTransId="{6C759A96-6101-4D33-BE4B-CEDAF1E944CA}"/>
    <dgm:cxn modelId="{438F032E-3E12-437E-8A8C-8D46A8A5808D}" srcId="{FFC41E95-DDED-4616-B051-5D16F5AEE45B}" destId="{3151C182-B422-4967-AFF6-7B3D11BDEE61}" srcOrd="0" destOrd="0" parTransId="{AA47F693-2B12-48B4-85DA-3ECC22D2CFAA}" sibTransId="{A71F626A-C21C-490F-91BE-C5D28E3404CC}"/>
    <dgm:cxn modelId="{DFB11563-60C4-4649-8AF6-A01E9C189291}" srcId="{FFC41E95-DDED-4616-B051-5D16F5AEE45B}" destId="{90EE198F-BE4E-4E28-AE3C-6C2BDE481A31}" srcOrd="2" destOrd="0" parTransId="{88677A63-CCD6-4D9D-9551-47E942DDD09F}" sibTransId="{D76945A7-8FD2-4625-B086-9CCE757A10C1}"/>
    <dgm:cxn modelId="{7C902E8B-DAE9-4300-9974-8461181CF891}" type="presOf" srcId="{90EE198F-BE4E-4E28-AE3C-6C2BDE481A31}" destId="{C1DC2060-642A-4D71-A1D6-7D4318D56324}" srcOrd="0" destOrd="0" presId="urn:microsoft.com/office/officeart/2005/8/layout/cycle4"/>
    <dgm:cxn modelId="{538CADA4-F74A-4E23-8598-7AADB435047B}" type="presOf" srcId="{3151C182-B422-4967-AFF6-7B3D11BDEE61}" destId="{9F3C79F0-92A4-45F6-AB6F-45D404E35513}" srcOrd="0" destOrd="0" presId="urn:microsoft.com/office/officeart/2005/8/layout/cycle4"/>
    <dgm:cxn modelId="{B1E458A9-6502-4208-A6DB-98D9463E6F62}" type="presOf" srcId="{FFC41E95-DDED-4616-B051-5D16F5AEE45B}" destId="{CAFD60E8-F4DB-4223-A1A7-533E92E3169E}" srcOrd="0" destOrd="0" presId="urn:microsoft.com/office/officeart/2005/8/layout/cycle4"/>
    <dgm:cxn modelId="{511FD8C5-6B32-4275-A53C-3B639B486F1F}" type="presOf" srcId="{0B40EF07-1694-43CF-9035-01921C7F3B7C}" destId="{0B88331B-030D-43DE-AD00-1855D7DA06CE}" srcOrd="0" destOrd="0" presId="urn:microsoft.com/office/officeart/2005/8/layout/cycle4"/>
    <dgm:cxn modelId="{70984EFC-CC34-408A-A88E-174993B023B6}" srcId="{FFC41E95-DDED-4616-B051-5D16F5AEE45B}" destId="{0B40EF07-1694-43CF-9035-01921C7F3B7C}" srcOrd="3" destOrd="0" parTransId="{B53B1763-E500-4931-9C7E-747A34C46826}" sibTransId="{3BFE8C2A-5163-40FB-8A98-9C240F72F3AD}"/>
    <dgm:cxn modelId="{C0D8E8FE-E726-4F7F-9D5B-DFDF2C350451}" type="presOf" srcId="{3C7A5800-473B-4795-A719-69ECB585490F}" destId="{BFAEE3F3-8FAD-4FEF-82C1-23D2908CABE7}" srcOrd="0" destOrd="0" presId="urn:microsoft.com/office/officeart/2005/8/layout/cycle4"/>
    <dgm:cxn modelId="{F768F927-C2D0-4DF0-A7A3-6DC4850A8050}" type="presParOf" srcId="{CAFD60E8-F4DB-4223-A1A7-533E92E3169E}" destId="{4CED139F-BF5B-402C-9A12-28FB315325DE}" srcOrd="0" destOrd="0" presId="urn:microsoft.com/office/officeart/2005/8/layout/cycle4"/>
    <dgm:cxn modelId="{A14FAE7D-B2DA-4929-B4EE-394BBEBA7CE4}" type="presParOf" srcId="{4CED139F-BF5B-402C-9A12-28FB315325DE}" destId="{E54AC457-E33F-455D-BED4-FB5621EE8C0C}" srcOrd="0" destOrd="0" presId="urn:microsoft.com/office/officeart/2005/8/layout/cycle4"/>
    <dgm:cxn modelId="{1B680E71-A727-431A-94AD-C471DC49FD22}" type="presParOf" srcId="{CAFD60E8-F4DB-4223-A1A7-533E92E3169E}" destId="{65630A88-6E41-4C27-98C2-B2C4F51E7707}" srcOrd="1" destOrd="0" presId="urn:microsoft.com/office/officeart/2005/8/layout/cycle4"/>
    <dgm:cxn modelId="{27671957-B5D4-4180-915E-FE11461DD578}" type="presParOf" srcId="{65630A88-6E41-4C27-98C2-B2C4F51E7707}" destId="{9F3C79F0-92A4-45F6-AB6F-45D404E35513}" srcOrd="0" destOrd="0" presId="urn:microsoft.com/office/officeart/2005/8/layout/cycle4"/>
    <dgm:cxn modelId="{24F238DA-7A8E-4FE6-BD56-91FC446F896D}" type="presParOf" srcId="{65630A88-6E41-4C27-98C2-B2C4F51E7707}" destId="{BFAEE3F3-8FAD-4FEF-82C1-23D2908CABE7}" srcOrd="1" destOrd="0" presId="urn:microsoft.com/office/officeart/2005/8/layout/cycle4"/>
    <dgm:cxn modelId="{DD875723-82E7-4137-9F25-5D893D7FA9B7}" type="presParOf" srcId="{65630A88-6E41-4C27-98C2-B2C4F51E7707}" destId="{C1DC2060-642A-4D71-A1D6-7D4318D56324}" srcOrd="2" destOrd="0" presId="urn:microsoft.com/office/officeart/2005/8/layout/cycle4"/>
    <dgm:cxn modelId="{94FF24D8-E323-43D8-8AB8-DA65F3173A49}" type="presParOf" srcId="{65630A88-6E41-4C27-98C2-B2C4F51E7707}" destId="{0B88331B-030D-43DE-AD00-1855D7DA06CE}" srcOrd="3" destOrd="0" presId="urn:microsoft.com/office/officeart/2005/8/layout/cycle4"/>
    <dgm:cxn modelId="{6149AED4-331D-413C-A7CE-425AA217698E}" type="presParOf" srcId="{65630A88-6E41-4C27-98C2-B2C4F51E7707}" destId="{5F452348-4481-435A-95BA-F73E4D68514C}" srcOrd="4" destOrd="0" presId="urn:microsoft.com/office/officeart/2005/8/layout/cycle4"/>
    <dgm:cxn modelId="{A129BBEF-5030-4E32-A7D2-EE6EFFA67700}" type="presParOf" srcId="{CAFD60E8-F4DB-4223-A1A7-533E92E3169E}" destId="{38A0FF6F-16A4-4BB8-9BD6-26B5DA547253}" srcOrd="2" destOrd="0" presId="urn:microsoft.com/office/officeart/2005/8/layout/cycle4"/>
    <dgm:cxn modelId="{F01D22B7-B28E-441B-9A10-14295DA5B02F}" type="presParOf" srcId="{CAFD60E8-F4DB-4223-A1A7-533E92E3169E}" destId="{656617D8-8C47-4FF3-946D-B493B89974BA}"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C79F0-92A4-45F6-AB6F-45D404E35513}">
      <dsp:nvSpPr>
        <dsp:cNvPr id="0" name=""/>
        <dsp:cNvSpPr/>
      </dsp:nvSpPr>
      <dsp:spPr>
        <a:xfrm>
          <a:off x="1246335" y="326987"/>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Arial"/>
            <a:ea typeface="+mn-ea"/>
            <a:cs typeface="+mn-cs"/>
          </a:endParaRPr>
        </a:p>
      </dsp:txBody>
      <dsp:txXfrm>
        <a:off x="1973868" y="1054520"/>
        <a:ext cx="1756421" cy="1756421"/>
      </dsp:txXfrm>
    </dsp:sp>
    <dsp:sp modelId="{BFAEE3F3-8FAD-4FEF-82C1-23D2908CABE7}">
      <dsp:nvSpPr>
        <dsp:cNvPr id="0" name=""/>
        <dsp:cNvSpPr/>
      </dsp:nvSpPr>
      <dsp:spPr>
        <a:xfrm rot="5400000">
          <a:off x="3845021" y="326987"/>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Arial"/>
            <a:ea typeface="+mn-ea"/>
            <a:cs typeface="+mn-cs"/>
          </a:endParaRPr>
        </a:p>
      </dsp:txBody>
      <dsp:txXfrm rot="-5400000">
        <a:off x="3845021" y="1054520"/>
        <a:ext cx="1756421" cy="1756421"/>
      </dsp:txXfrm>
    </dsp:sp>
    <dsp:sp modelId="{C1DC2060-642A-4D71-A1D6-7D4318D56324}">
      <dsp:nvSpPr>
        <dsp:cNvPr id="0" name=""/>
        <dsp:cNvSpPr/>
      </dsp:nvSpPr>
      <dsp:spPr>
        <a:xfrm rot="10800000">
          <a:off x="3845021" y="2925673"/>
          <a:ext cx="2483954" cy="2483954"/>
        </a:xfrm>
        <a:prstGeom prst="pieWedge">
          <a:avLst/>
        </a:prstGeom>
        <a:solidFill>
          <a:schemeClr val="accent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endParaRPr lang="en-US" sz="1700" kern="1200">
            <a:solidFill>
              <a:sysClr val="window" lastClr="FFFFFF"/>
            </a:solidFill>
            <a:latin typeface="Arial"/>
            <a:ea typeface="+mn-ea"/>
            <a:cs typeface="+mn-cs"/>
          </a:endParaRPr>
        </a:p>
      </dsp:txBody>
      <dsp:txXfrm rot="10800000">
        <a:off x="3845021" y="2925673"/>
        <a:ext cx="1756421" cy="1756421"/>
      </dsp:txXfrm>
    </dsp:sp>
    <dsp:sp modelId="{0B88331B-030D-43DE-AD00-1855D7DA06CE}">
      <dsp:nvSpPr>
        <dsp:cNvPr id="0" name=""/>
        <dsp:cNvSpPr/>
      </dsp:nvSpPr>
      <dsp:spPr>
        <a:xfrm rot="16200000">
          <a:off x="1246335" y="2925673"/>
          <a:ext cx="2483954" cy="2483954"/>
        </a:xfrm>
        <a:prstGeom prst="pieWedge">
          <a:avLst/>
        </a:prstGeom>
        <a:solidFill>
          <a:schemeClr val="tx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 lastClr="FFFFFF"/>
            </a:solidFill>
            <a:latin typeface="Arial"/>
            <a:ea typeface="+mn-ea"/>
            <a:cs typeface="+mn-cs"/>
          </a:endParaRPr>
        </a:p>
      </dsp:txBody>
      <dsp:txXfrm rot="5400000">
        <a:off x="1973868" y="2925673"/>
        <a:ext cx="1756421" cy="1756421"/>
      </dsp:txXfrm>
    </dsp:sp>
    <dsp:sp modelId="{38A0FF6F-16A4-4BB8-9BD6-26B5DA547253}">
      <dsp:nvSpPr>
        <dsp:cNvPr id="0" name=""/>
        <dsp:cNvSpPr/>
      </dsp:nvSpPr>
      <dsp:spPr>
        <a:xfrm>
          <a:off x="3358843" y="2352012"/>
          <a:ext cx="857623" cy="745759"/>
        </a:xfrm>
        <a:prstGeom prst="circularArrow">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56617D8-8C47-4FF3-946D-B493B89974BA}">
      <dsp:nvSpPr>
        <dsp:cNvPr id="0" name=""/>
        <dsp:cNvSpPr/>
      </dsp:nvSpPr>
      <dsp:spPr>
        <a:xfrm rot="10800000">
          <a:off x="3358843" y="2638842"/>
          <a:ext cx="857623" cy="745759"/>
        </a:xfrm>
        <a:prstGeom prst="circularArrow">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F5CF1-5558-FD7E-C5A5-4327B01523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391B52-9E34-BFAC-458B-F3300A8CA0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075D57-FDC6-024B-BF8A-0D2F8F70EE33}" type="datetimeFigureOut">
              <a:rPr lang="en-US" smtClean="0"/>
              <a:t>3/12/2024</a:t>
            </a:fld>
            <a:endParaRPr lang="en-US"/>
          </a:p>
        </p:txBody>
      </p:sp>
      <p:sp>
        <p:nvSpPr>
          <p:cNvPr id="4" name="Footer Placeholder 3">
            <a:extLst>
              <a:ext uri="{FF2B5EF4-FFF2-40B4-BE49-F238E27FC236}">
                <a16:creationId xmlns:a16="http://schemas.microsoft.com/office/drawing/2014/main" id="{556886B6-0A65-C93F-852E-E99D1FEFE5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1C2E60-A814-9D3D-2D7C-E8AC19FDB4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0771CA-8FDD-F142-997C-3D07EEFC83F9}" type="slidenum">
              <a:rPr lang="en-US" smtClean="0"/>
              <a:t>‹#›</a:t>
            </a:fld>
            <a:endParaRPr lang="en-US"/>
          </a:p>
        </p:txBody>
      </p:sp>
    </p:spTree>
    <p:extLst>
      <p:ext uri="{BB962C8B-B14F-4D97-AF65-F5344CB8AC3E}">
        <p14:creationId xmlns:p14="http://schemas.microsoft.com/office/powerpoint/2010/main" val="133656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0FC69-F82A-8040-B68F-309B868810E9}"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22FC7-F67D-394E-9FCF-1523151739D6}" type="slidenum">
              <a:rPr lang="en-US" smtClean="0"/>
              <a:t>‹#›</a:t>
            </a:fld>
            <a:endParaRPr lang="en-US"/>
          </a:p>
        </p:txBody>
      </p:sp>
    </p:spTree>
    <p:extLst>
      <p:ext uri="{BB962C8B-B14F-4D97-AF65-F5344CB8AC3E}">
        <p14:creationId xmlns:p14="http://schemas.microsoft.com/office/powerpoint/2010/main" val="998144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a-ams-info.intelliworxit.com/selr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Arial"/>
                <a:cs typeface="Arial"/>
              </a:rPr>
              <a:t>However, there is good news!  The AAMC firmly believes that the cost of applying to medical school should not deter you from becoming a doctor, so that’s why there is – The Fee Assistance Program. </a:t>
            </a:r>
            <a:endParaRPr lang="en-US" dirty="0"/>
          </a:p>
          <a:p>
            <a:pPr>
              <a:spcBef>
                <a:spcPts val="0"/>
              </a:spcBef>
              <a:spcAft>
                <a:spcPts val="0"/>
              </a:spcAft>
            </a:pPr>
            <a:endParaRPr lang="en-US" dirty="0">
              <a:latin typeface="Arial"/>
              <a:cs typeface="Arial"/>
            </a:endParaRPr>
          </a:p>
          <a:p>
            <a:pPr>
              <a:spcBef>
                <a:spcPts val="0"/>
              </a:spcBef>
              <a:spcAft>
                <a:spcPts val="0"/>
              </a:spcAft>
            </a:pPr>
            <a:r>
              <a:rPr lang="en-US" dirty="0">
                <a:latin typeface="Arial"/>
                <a:cs typeface="Arial"/>
              </a:rPr>
              <a:t>This program assists those who, without financial assistance, would be unable to take the MCAT exam, apply to medical schools with the AMCAS application, or use some of the other AAMC resources.</a:t>
            </a:r>
          </a:p>
          <a:p>
            <a:endParaRPr lang="en-US"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3</a:t>
            </a:fld>
            <a:endParaRPr lang="en-US"/>
          </a:p>
        </p:txBody>
      </p:sp>
    </p:spTree>
    <p:extLst>
      <p:ext uri="{BB962C8B-B14F-4D97-AF65-F5344CB8AC3E}">
        <p14:creationId xmlns:p14="http://schemas.microsoft.com/office/powerpoint/2010/main" val="189573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stands for Financial Information, Resources, Services and Tools and it’s a program available through the AAMC that provides unbiased and reliable information about paying for medical school, managing money, borrowing wisely (when needed), and successfully and responsibly repaying student loans.  The resources through the FIRST program are available to anyone by visiting aamc.org.</a:t>
            </a:r>
          </a:p>
          <a:p>
            <a:endParaRPr lang="en-US" dirty="0"/>
          </a:p>
          <a:p>
            <a:r>
              <a:rPr lang="en-US" dirty="0"/>
              <a:t>Some of the helpful materials include: </a:t>
            </a:r>
          </a:p>
          <a:p>
            <a:r>
              <a:rPr lang="en-US" dirty="0"/>
              <a:t>Fact Sheets which short articles about topics like financing medical school, borrowing loans, money management and loan repayment.</a:t>
            </a:r>
          </a:p>
          <a:p>
            <a:r>
              <a:rPr lang="en-US" dirty="0"/>
              <a:t>There are also videos and live monthly webinars that people can register to attend</a:t>
            </a:r>
          </a:p>
          <a:p>
            <a:r>
              <a:rPr lang="en-US" dirty="0"/>
              <a:t>And there are charts, infographics, and publications available through the resources section of the program. </a:t>
            </a:r>
          </a:p>
          <a:p>
            <a:endParaRPr lang="en-US" dirty="0"/>
          </a:p>
          <a:p>
            <a:r>
              <a:rPr lang="en-US" dirty="0"/>
              <a:t>In addition to these resources, there are also loan repayment tools and financial education resources that will be discussed later in this presentation.</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22</a:t>
            </a:fld>
            <a:endParaRPr lang="en-US"/>
          </a:p>
        </p:txBody>
      </p:sp>
    </p:spTree>
    <p:extLst>
      <p:ext uri="{BB962C8B-B14F-4D97-AF65-F5344CB8AC3E}">
        <p14:creationId xmlns:p14="http://schemas.microsoft.com/office/powerpoint/2010/main" val="320581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a relationship with an informed financial aid administrator or advisor who can advise on loan repayment options, grants, scholarships, and debt management</a:t>
            </a:r>
          </a:p>
          <a:p>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23</a:t>
            </a:fld>
            <a:endParaRPr lang="en-US"/>
          </a:p>
        </p:txBody>
      </p:sp>
    </p:spTree>
    <p:extLst>
      <p:ext uri="{BB962C8B-B14F-4D97-AF65-F5344CB8AC3E}">
        <p14:creationId xmlns:p14="http://schemas.microsoft.com/office/powerpoint/2010/main" val="32952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Arial"/>
                <a:cs typeface="Arial"/>
              </a:rPr>
              <a:t>You are eligible for the Fee Assistance Program if - prior to completing your Fee Assistance Program application - you have a US-based address. </a:t>
            </a:r>
            <a:endParaRPr lang="en-US" dirty="0"/>
          </a:p>
          <a:p>
            <a:pPr>
              <a:spcBef>
                <a:spcPts val="0"/>
              </a:spcBef>
              <a:spcAft>
                <a:spcPts val="0"/>
              </a:spcAft>
            </a:pPr>
            <a:endParaRPr lang="en-US" dirty="0">
              <a:cs typeface="Arial"/>
            </a:endParaRPr>
          </a:p>
          <a:p>
            <a:pPr>
              <a:spcBef>
                <a:spcPts val="0"/>
              </a:spcBef>
              <a:spcAft>
                <a:spcPts val="0"/>
              </a:spcAft>
            </a:pPr>
            <a:r>
              <a:rPr lang="en-US" dirty="0">
                <a:latin typeface="Arial"/>
                <a:cs typeface="Arial"/>
              </a:rPr>
              <a:t>Fee Assistance Program award approval is tied directly to the U.S. Department of Health and Human Services' poverty level guidelines. </a:t>
            </a:r>
          </a:p>
          <a:p>
            <a:pPr>
              <a:spcBef>
                <a:spcPts val="0"/>
              </a:spcBef>
              <a:spcAft>
                <a:spcPts val="0"/>
              </a:spcAft>
            </a:pPr>
            <a:endParaRPr lang="en-US" dirty="0">
              <a:cs typeface="Arial"/>
            </a:endParaRPr>
          </a:p>
          <a:p>
            <a:pPr>
              <a:spcBef>
                <a:spcPts val="0"/>
              </a:spcBef>
              <a:spcAft>
                <a:spcPts val="0"/>
              </a:spcAft>
            </a:pPr>
            <a:r>
              <a:rPr lang="en-US" dirty="0">
                <a:latin typeface="Arial"/>
                <a:cs typeface="Arial"/>
              </a:rPr>
              <a:t>Parental financial information and supporting tax documentation are required for applicants under age 26. Parental information is viewed independently from applicant data but must also fall within eligibility guidelines. </a:t>
            </a:r>
          </a:p>
          <a:p>
            <a:endParaRPr lang="en-US"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4</a:t>
            </a:fld>
            <a:endParaRPr lang="en-US"/>
          </a:p>
        </p:txBody>
      </p:sp>
    </p:spTree>
    <p:extLst>
      <p:ext uri="{BB962C8B-B14F-4D97-AF65-F5344CB8AC3E}">
        <p14:creationId xmlns:p14="http://schemas.microsoft.com/office/powerpoint/2010/main" val="80595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Arial"/>
                <a:cs typeface="Arial"/>
              </a:rPr>
              <a:t>If you are approved for Fee Assistance, you will receive: </a:t>
            </a:r>
            <a:endParaRPr lang="en-US" dirty="0"/>
          </a:p>
          <a:p>
            <a:pPr>
              <a:spcBef>
                <a:spcPts val="0"/>
              </a:spcBef>
              <a:spcAft>
                <a:spcPts val="0"/>
              </a:spcAft>
            </a:pPr>
            <a:r>
              <a:rPr lang="en-US" dirty="0">
                <a:latin typeface="Arial"/>
                <a:cs typeface="Arial"/>
              </a:rPr>
              <a:t> </a:t>
            </a:r>
          </a:p>
          <a:p>
            <a:pPr>
              <a:spcBef>
                <a:spcPts val="0"/>
              </a:spcBef>
              <a:spcAft>
                <a:spcPts val="0"/>
              </a:spcAft>
            </a:pPr>
            <a:r>
              <a:rPr lang="en-US" dirty="0">
                <a:latin typeface="Arial"/>
                <a:cs typeface="Arial"/>
              </a:rPr>
              <a:t>Reduced MCAT registration fees. Registration for the MCAT exam is currently $330. If approved for fee assistance, the registration price is reduced to $135. </a:t>
            </a:r>
          </a:p>
          <a:p>
            <a:pPr>
              <a:spcBef>
                <a:spcPts val="0"/>
              </a:spcBef>
              <a:spcAft>
                <a:spcPts val="0"/>
              </a:spcAft>
            </a:pPr>
            <a:endParaRPr lang="en-US" dirty="0">
              <a:cs typeface="Arial"/>
            </a:endParaRPr>
          </a:p>
          <a:p>
            <a:pPr>
              <a:spcBef>
                <a:spcPts val="0"/>
              </a:spcBef>
              <a:spcAft>
                <a:spcPts val="0"/>
              </a:spcAft>
            </a:pPr>
            <a:r>
              <a:rPr lang="en-US" dirty="0">
                <a:latin typeface="Arial"/>
                <a:cs typeface="Arial"/>
              </a:rPr>
              <a:t>MCAT Preparation Products so you receive the MCAT Official Prep Online-only bundle. </a:t>
            </a:r>
          </a:p>
          <a:p>
            <a:pPr>
              <a:spcBef>
                <a:spcPts val="0"/>
              </a:spcBef>
              <a:spcAft>
                <a:spcPts val="0"/>
              </a:spcAft>
            </a:pPr>
            <a:r>
              <a:rPr lang="en-US" dirty="0">
                <a:latin typeface="Arial"/>
                <a:cs typeface="Arial"/>
              </a:rPr>
              <a:t> </a:t>
            </a:r>
            <a:endParaRPr lang="en-US" dirty="0"/>
          </a:p>
          <a:p>
            <a:pPr>
              <a:spcBef>
                <a:spcPts val="0"/>
              </a:spcBef>
              <a:spcAft>
                <a:spcPts val="0"/>
              </a:spcAft>
            </a:pPr>
            <a:r>
              <a:rPr lang="en-US" dirty="0">
                <a:latin typeface="Arial"/>
                <a:cs typeface="Arial"/>
              </a:rPr>
              <a:t>Complimentary access to the Medical School Admission Requirements website for two years. </a:t>
            </a:r>
          </a:p>
          <a:p>
            <a:pPr>
              <a:spcBef>
                <a:spcPts val="0"/>
              </a:spcBef>
              <a:spcAft>
                <a:spcPts val="0"/>
              </a:spcAft>
            </a:pPr>
            <a:endParaRPr lang="en-US" dirty="0">
              <a:cs typeface="Arial"/>
            </a:endParaRPr>
          </a:p>
          <a:p>
            <a:pPr>
              <a:spcBef>
                <a:spcPts val="0"/>
              </a:spcBef>
              <a:spcAft>
                <a:spcPts val="0"/>
              </a:spcAft>
            </a:pPr>
            <a:r>
              <a:rPr lang="en-US" dirty="0">
                <a:latin typeface="Arial"/>
                <a:cs typeface="Arial"/>
              </a:rPr>
              <a:t>A waiver for all AMCAS fees for one (1) application submission with up to 20 medical school designations. It’s also important to note, that many medical schools waive their secondary application fees for those who qualify for fee assistance. </a:t>
            </a:r>
          </a:p>
          <a:p>
            <a:pPr>
              <a:spcBef>
                <a:spcPts val="0"/>
              </a:spcBef>
              <a:spcAft>
                <a:spcPts val="0"/>
              </a:spcAft>
            </a:pPr>
            <a:endParaRPr lang="en-US" dirty="0">
              <a:cs typeface="Arial"/>
            </a:endParaRPr>
          </a:p>
          <a:p>
            <a:pPr>
              <a:spcBef>
                <a:spcPts val="0"/>
              </a:spcBef>
              <a:spcAft>
                <a:spcPts val="0"/>
              </a:spcAft>
            </a:pPr>
            <a:r>
              <a:rPr lang="en-US" dirty="0">
                <a:latin typeface="Arial"/>
                <a:cs typeface="Arial"/>
              </a:rPr>
              <a:t>A waiver for the AAMC </a:t>
            </a:r>
            <a:r>
              <a:rPr lang="en-US" dirty="0" err="1">
                <a:latin typeface="Arial"/>
                <a:cs typeface="Arial"/>
              </a:rPr>
              <a:t>PREviewTM</a:t>
            </a:r>
            <a:r>
              <a:rPr lang="en-US" dirty="0">
                <a:latin typeface="Arial"/>
                <a:cs typeface="Arial"/>
              </a:rPr>
              <a:t> professional readiness exam registration fees</a:t>
            </a:r>
          </a:p>
          <a:p>
            <a:pPr>
              <a:spcBef>
                <a:spcPts val="0"/>
              </a:spcBef>
              <a:spcAft>
                <a:spcPts val="0"/>
              </a:spcAft>
            </a:pPr>
            <a:endParaRPr lang="en-US" dirty="0">
              <a:latin typeface="Arial"/>
              <a:cs typeface="Arial"/>
            </a:endParaRPr>
          </a:p>
          <a:p>
            <a:pPr>
              <a:spcBef>
                <a:spcPts val="0"/>
              </a:spcBef>
              <a:spcAft>
                <a:spcPts val="0"/>
              </a:spcAft>
            </a:pPr>
            <a:r>
              <a:rPr lang="en-US" dirty="0">
                <a:latin typeface="Arial"/>
                <a:cs typeface="Arial"/>
              </a:rPr>
              <a:t>I also want to mention, that if you are awarded fee assistance and you are applying for testing accommodations for the MCAT, you have access to a stipend  towards an evaluation if it is required to support your MCAT accommodations application. </a:t>
            </a:r>
          </a:p>
          <a:p>
            <a:pPr>
              <a:spcBef>
                <a:spcPts val="0"/>
              </a:spcBef>
              <a:spcAft>
                <a:spcPts val="0"/>
              </a:spcAft>
            </a:pPr>
            <a:r>
              <a:rPr lang="en-US" dirty="0">
                <a:latin typeface="Arial"/>
                <a:cs typeface="Arial"/>
              </a:rPr>
              <a:t> </a:t>
            </a:r>
            <a:endParaRPr lang="en-US" dirty="0"/>
          </a:p>
          <a:p>
            <a:pPr>
              <a:spcBef>
                <a:spcPts val="0"/>
              </a:spcBef>
              <a:spcAft>
                <a:spcPts val="0"/>
              </a:spcAft>
            </a:pPr>
            <a:r>
              <a:rPr lang="en-US" dirty="0">
                <a:latin typeface="Arial"/>
                <a:cs typeface="Arial"/>
              </a:rPr>
              <a:t>Benefits are not retroactive, so in order to use your benefits you must apply </a:t>
            </a:r>
            <a:r>
              <a:rPr lang="en-US" i="1" dirty="0">
                <a:latin typeface="Arial"/>
                <a:cs typeface="Arial"/>
              </a:rPr>
              <a:t>before </a:t>
            </a:r>
            <a:r>
              <a:rPr lang="en-US" dirty="0">
                <a:latin typeface="Arial"/>
                <a:cs typeface="Arial"/>
              </a:rPr>
              <a:t>you register for MCAT or submit your AMCAS application. And since MCAT prep products are included the best time to apply to the Fee Assistance Program will be before you plan to study for the MCAT exam, this way you are able to take advantage of all the benefits the program offer. </a:t>
            </a:r>
          </a:p>
          <a:p>
            <a:pPr>
              <a:spcBef>
                <a:spcPts val="0"/>
              </a:spcBef>
              <a:spcAft>
                <a:spcPts val="0"/>
              </a:spcAft>
            </a:pPr>
            <a:endParaRPr lang="en-US" dirty="0">
              <a:cs typeface="Arial"/>
            </a:endParaRPr>
          </a:p>
          <a:p>
            <a:pPr>
              <a:spcBef>
                <a:spcPts val="0"/>
              </a:spcBef>
              <a:spcAft>
                <a:spcPts val="0"/>
              </a:spcAft>
            </a:pPr>
            <a:r>
              <a:rPr lang="en-US" dirty="0">
                <a:latin typeface="Arial"/>
                <a:cs typeface="Arial"/>
              </a:rPr>
              <a:t>If you were awarded and used all the Fee Assistance Program benefits available to you, you would save more than $2000. </a:t>
            </a:r>
          </a:p>
          <a:p>
            <a:endParaRPr lang="en-US"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5</a:t>
            </a:fld>
            <a:endParaRPr lang="en-US"/>
          </a:p>
        </p:txBody>
      </p:sp>
    </p:spTree>
    <p:extLst>
      <p:ext uri="{BB962C8B-B14F-4D97-AF65-F5344CB8AC3E}">
        <p14:creationId xmlns:p14="http://schemas.microsoft.com/office/powerpoint/2010/main" val="29217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Arial"/>
                <a:cs typeface="Arial"/>
              </a:rPr>
              <a:t>If you need assistance completing the Fee Assistance Program application, please contact out Services Contact Center. They are open Monday – Friday from 9 AM to 7 PM ET. You can call (202) 828-0600 or email them using the email addresses you see on the screen. </a:t>
            </a:r>
          </a:p>
          <a:p>
            <a:pPr>
              <a:spcBef>
                <a:spcPts val="0"/>
              </a:spcBef>
              <a:spcAft>
                <a:spcPts val="0"/>
              </a:spcAft>
            </a:pPr>
            <a:endParaRPr lang="en-US" dirty="0">
              <a:latin typeface="Arial"/>
              <a:cs typeface="Arial"/>
            </a:endParaRPr>
          </a:p>
          <a:p>
            <a:pPr>
              <a:spcBef>
                <a:spcPts val="0"/>
              </a:spcBef>
              <a:spcAft>
                <a:spcPts val="0"/>
              </a:spcAft>
            </a:pPr>
            <a:r>
              <a:rPr lang="en-US" dirty="0">
                <a:latin typeface="Arial"/>
                <a:cs typeface="Arial"/>
              </a:rPr>
              <a:t>Visit our website aamc.org/fap to start an application. I also encourage you to review our Fee Assistance Program Essentials. These Essentials will detail how to complete the Fee Assistance Program application. </a:t>
            </a:r>
          </a:p>
          <a:p>
            <a:endParaRPr lang="en-US" dirty="0">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6</a:t>
            </a:fld>
            <a:endParaRPr lang="en-US"/>
          </a:p>
        </p:txBody>
      </p:sp>
    </p:spTree>
    <p:extLst>
      <p:ext uri="{BB962C8B-B14F-4D97-AF65-F5344CB8AC3E}">
        <p14:creationId xmlns:p14="http://schemas.microsoft.com/office/powerpoint/2010/main" val="11276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USPHS Commissioned Corp Flyer: </a:t>
            </a:r>
          </a:p>
          <a:p>
            <a:r>
              <a:rPr lang="en-US" dirty="0"/>
              <a:t>“. Who We Are The Commissioned Corps of the U.S. Public Health Service is one of the eight uniformed services, and is the only one dedicated solely to protecting America’s public health: • Led by the Assistant Secretary for Health and U.S. Surgeon General • Composed of nearly 6,100 full-time, highly qualified public health officers and • Specialties include: physicians, dentists, nurses, pharmacists, clinical and rehabilitation therapists, dieticians, engineers, environmental health and health service officers, scientists, and veterinarians. What We Do Protect, Promote and Advance the Health and Safety of our Nation • Provide Essential Healthcare Services to underserved and vulnerable populations. • Deploy for Public Health Emergencies. As the cornerstone of U.S. crisis response, officers deploy to natural disasters, disease outbreaks, global public health emergencies, and serve on humanitarian assistance missions. • Lead Public Health Programs and Policy Development. Officers leverage their extensive experience, skills, and networks to provide expert leadership within HHS and throughout the federal government. • Advance Innovation and Science. Clinicians and research scientists work at the forefront of the battles against the COVID-19 response, Ebola, cancer, food safety, HIV, mental health and more.”</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14</a:t>
            </a:fld>
            <a:endParaRPr lang="en-US"/>
          </a:p>
        </p:txBody>
      </p:sp>
    </p:spTree>
    <p:extLst>
      <p:ext uri="{BB962C8B-B14F-4D97-AF65-F5344CB8AC3E}">
        <p14:creationId xmlns:p14="http://schemas.microsoft.com/office/powerpoint/2010/main" val="335613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15</a:t>
            </a:fld>
            <a:endParaRPr lang="en-US"/>
          </a:p>
        </p:txBody>
      </p:sp>
    </p:spTree>
    <p:extLst>
      <p:ext uri="{BB962C8B-B14F-4D97-AF65-F5344CB8AC3E}">
        <p14:creationId xmlns:p14="http://schemas.microsoft.com/office/powerpoint/2010/main" val="90216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355A"/>
                </a:solidFill>
                <a:effectLst/>
                <a:latin typeface="chivobold"/>
              </a:rPr>
              <a:t>SELRP Overview</a:t>
            </a:r>
          </a:p>
          <a:p>
            <a:pPr algn="l"/>
            <a:r>
              <a:rPr lang="en-US" b="0" i="0" dirty="0">
                <a:solidFill>
                  <a:srgbClr val="292929"/>
                </a:solidFill>
                <a:effectLst/>
                <a:latin typeface="robotoregular"/>
              </a:rPr>
              <a:t>The </a:t>
            </a:r>
            <a:r>
              <a:rPr lang="en-US" b="0" i="0" u="sng" dirty="0">
                <a:solidFill>
                  <a:srgbClr val="005395"/>
                </a:solidFill>
                <a:effectLst/>
                <a:latin typeface="robotoregular"/>
                <a:hlinkClick r:id="rId3"/>
              </a:rPr>
              <a:t>Specialty Education Loan Repayment Program</a:t>
            </a:r>
            <a:r>
              <a:rPr lang="en-US" b="0" i="0" dirty="0">
                <a:solidFill>
                  <a:srgbClr val="292929"/>
                </a:solidFill>
                <a:effectLst/>
                <a:latin typeface="robotoregular"/>
              </a:rPr>
              <a:t> (SELRP) provides loan repayment assistance up to $40,000 a year with a maximum of $160,000 for qualified health profession education loans.</a:t>
            </a:r>
          </a:p>
          <a:p>
            <a:pPr algn="l"/>
            <a:endParaRPr lang="en-US" b="0" i="0" dirty="0">
              <a:solidFill>
                <a:srgbClr val="22355A"/>
              </a:solidFill>
              <a:effectLst/>
              <a:latin typeface="chivobold"/>
            </a:endParaRPr>
          </a:p>
          <a:p>
            <a:pPr algn="l"/>
            <a:endParaRPr lang="en-US" b="0" i="0" dirty="0">
              <a:solidFill>
                <a:srgbClr val="22355A"/>
              </a:solidFill>
              <a:effectLst/>
              <a:latin typeface="chivobold"/>
            </a:endParaRPr>
          </a:p>
          <a:p>
            <a:pPr algn="l"/>
            <a:r>
              <a:rPr lang="en-US" b="0" i="0" dirty="0">
                <a:solidFill>
                  <a:srgbClr val="22355A"/>
                </a:solidFill>
                <a:effectLst/>
                <a:latin typeface="chivobold"/>
              </a:rPr>
              <a:t>Service Commitment </a:t>
            </a:r>
          </a:p>
          <a:p>
            <a:pPr algn="l"/>
            <a:r>
              <a:rPr lang="en-US" b="0" i="0" dirty="0">
                <a:solidFill>
                  <a:srgbClr val="292929"/>
                </a:solidFill>
                <a:effectLst/>
                <a:latin typeface="robotoregular"/>
              </a:rPr>
              <a:t>Recipients agree to serve in a clinical practice at a VA facility for a period of 12 months for each $40,000 received, and they must provide a commitment of service for a minimum of 24 months. Degree and licensure requirements must also be met.</a:t>
            </a:r>
          </a:p>
          <a:p>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16</a:t>
            </a:fld>
            <a:endParaRPr lang="en-US"/>
          </a:p>
        </p:txBody>
      </p:sp>
    </p:spTree>
    <p:extLst>
      <p:ext uri="{BB962C8B-B14F-4D97-AF65-F5344CB8AC3E}">
        <p14:creationId xmlns:p14="http://schemas.microsoft.com/office/powerpoint/2010/main" val="3100159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Public Service Loan Forgiveness is a federal program for borrowers with Direct Loans, who make 120 qualifying payments while enrolled in a qualifying repayment plan, while working full-time for a qualifying non-profit employer.  This is a great program for those who may be interested in working in the non-profit sector. You may want to review Module 6 for more information about this topic.</a:t>
            </a:r>
          </a:p>
          <a:p>
            <a:endParaRPr lang="en-US" dirty="0"/>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19</a:t>
            </a:fld>
            <a:endParaRPr lang="en-US"/>
          </a:p>
        </p:txBody>
      </p:sp>
    </p:spTree>
    <p:extLst>
      <p:ext uri="{BB962C8B-B14F-4D97-AF65-F5344CB8AC3E}">
        <p14:creationId xmlns:p14="http://schemas.microsoft.com/office/powerpoint/2010/main" val="131756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all that information is entered, MLOC will provide a repayment scenario based upon the entered parameters.  Here you will be able to see how long it may take you to repay your loans, what your estimated minimum monthly payment would be during residency and post-residency, the total repayment costs.  Some of the repayment plans may even provide loan forgiveness, and some borrowers may even choose to participate in </a:t>
            </a:r>
            <a:r>
              <a:rPr lang="en-US" dirty="0" err="1"/>
              <a:t>PublicPublic</a:t>
            </a:r>
            <a:r>
              <a:rPr lang="en-US" dirty="0"/>
              <a:t> Service Loan Forgiveness.</a:t>
            </a:r>
          </a:p>
          <a:p>
            <a:endParaRPr lang="en-US" dirty="0"/>
          </a:p>
        </p:txBody>
      </p:sp>
      <p:sp>
        <p:nvSpPr>
          <p:cNvPr id="4" name="Slide Number Placeholder 3"/>
          <p:cNvSpPr>
            <a:spLocks noGrp="1"/>
          </p:cNvSpPr>
          <p:nvPr>
            <p:ph type="sldNum" sz="quarter" idx="5"/>
          </p:nvPr>
        </p:nvSpPr>
        <p:spPr/>
        <p:txBody>
          <a:bodyPr/>
          <a:lstStyle/>
          <a:p>
            <a:fld id="{15B22FC7-F67D-394E-9FCF-1523151739D6}" type="slidenum">
              <a:rPr lang="en-US" smtClean="0"/>
              <a:t>21</a:t>
            </a:fld>
            <a:endParaRPr lang="en-US"/>
          </a:p>
        </p:txBody>
      </p:sp>
    </p:spTree>
    <p:extLst>
      <p:ext uri="{BB962C8B-B14F-4D97-AF65-F5344CB8AC3E}">
        <p14:creationId xmlns:p14="http://schemas.microsoft.com/office/powerpoint/2010/main" val="2403998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dirty="0"/>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dirty="0"/>
              <a:t>Presenter and Date, Arial Bold, 18-24 / white</a:t>
            </a:r>
          </a:p>
        </p:txBody>
      </p:sp>
    </p:spTree>
    <p:extLst>
      <p:ext uri="{BB962C8B-B14F-4D97-AF65-F5344CB8AC3E}">
        <p14:creationId xmlns:p14="http://schemas.microsoft.com/office/powerpoint/2010/main" val="2007942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294968" y="6278255"/>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44336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284C0-8640-A67B-429F-BD757A8909B4}"/>
              </a:ext>
            </a:extLst>
          </p:cNvPr>
          <p:cNvSpPr/>
          <p:nvPr userDrawn="1"/>
        </p:nvSpPr>
        <p:spPr>
          <a:xfrm>
            <a:off x="0" y="0"/>
            <a:ext cx="12192000" cy="6858000"/>
          </a:xfrm>
          <a:prstGeom prst="rect">
            <a:avLst/>
          </a:prstGeom>
          <a:solidFill>
            <a:srgbClr val="F790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A558539-D36E-688E-7F6F-6E217D1CABAB}"/>
              </a:ext>
            </a:extLst>
          </p:cNvPr>
          <p:cNvPicPr>
            <a:picLocks noChangeAspect="1"/>
          </p:cNvPicPr>
          <p:nvPr userDrawn="1"/>
        </p:nvPicPr>
        <p:blipFill>
          <a:blip r:embed="rId2"/>
          <a:stretch>
            <a:fillRect/>
          </a:stretch>
        </p:blipFill>
        <p:spPr>
          <a:xfrm>
            <a:off x="3629861" y="925465"/>
            <a:ext cx="4932277" cy="3811304"/>
          </a:xfrm>
          <a:prstGeom prst="rect">
            <a:avLst/>
          </a:prstGeom>
        </p:spPr>
      </p:pic>
    </p:spTree>
    <p:extLst>
      <p:ext uri="{BB962C8B-B14F-4D97-AF65-F5344CB8AC3E}">
        <p14:creationId xmlns:p14="http://schemas.microsoft.com/office/powerpoint/2010/main" val="178962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lstStyle>
            <a:lvl1pPr>
              <a:defRPr/>
            </a:lvl1pPr>
          </a:lstStyle>
          <a:p>
            <a:r>
              <a:rPr lang="en-US" dirty="0"/>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p:spPr>
        <p:txBody>
          <a:bodyPr/>
          <a:lstStyle>
            <a:lvl1pPr algn="ctr">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36896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Arial Regular, 18 </a:t>
            </a:r>
            <a:r>
              <a:rPr lang="en-US" dirty="0" err="1"/>
              <a:t>pt</a:t>
            </a:r>
            <a:r>
              <a:rPr lang="en-US" dirty="0"/>
              <a:t> / white </a:t>
            </a:r>
          </a:p>
        </p:txBody>
      </p:sp>
      <p:sp>
        <p:nvSpPr>
          <p:cNvPr id="6" name="Slide Number Placeholder 5">
            <a:extLst>
              <a:ext uri="{FF2B5EF4-FFF2-40B4-BE49-F238E27FC236}">
                <a16:creationId xmlns:a16="http://schemas.microsoft.com/office/drawing/2014/main" id="{73E0AF03-4D55-454D-BA0D-17F8DBE8E4B9}"/>
              </a:ext>
            </a:extLst>
          </p:cNvPr>
          <p:cNvSpPr>
            <a:spLocks noGrp="1"/>
          </p:cNvSpPr>
          <p:nvPr>
            <p:ph type="sldNum" sz="quarter" idx="11"/>
          </p:nvPr>
        </p:nvSpPr>
        <p:spPr/>
        <p:txBody>
          <a:bodyPr/>
          <a:lstStyle/>
          <a:p>
            <a:fld id="{AC38F574-C4C0-48B1-B81D-85833E98F04F}" type="slidenum">
              <a:rPr lang="en-US" smtClean="0"/>
              <a:t>‹#›</a:t>
            </a:fld>
            <a:endParaRPr lang="en-US" dirty="0"/>
          </a:p>
        </p:txBody>
      </p:sp>
    </p:spTree>
    <p:extLst>
      <p:ext uri="{BB962C8B-B14F-4D97-AF65-F5344CB8AC3E}">
        <p14:creationId xmlns:p14="http://schemas.microsoft.com/office/powerpoint/2010/main" val="130024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457200" indent="-457200">
              <a:buFont typeface="Wingdings" panose="05000000000000000000" pitchFamily="2" charset="2"/>
              <a:buChar char="§"/>
              <a:defRPr/>
            </a:lvl1pPr>
            <a:lvl2pPr marL="457200" indent="0">
              <a:buNone/>
              <a:defRPr/>
            </a:lvl2pPr>
          </a:lstStyle>
          <a:p>
            <a:pPr lvl="0"/>
            <a:r>
              <a:rPr lang="en-US" dirty="0"/>
              <a:t>Body: Arial Regular, 18-32 / black</a:t>
            </a:r>
          </a:p>
          <a:p>
            <a:pPr lvl="0"/>
            <a:endParaRPr lang="en-US" dirty="0"/>
          </a:p>
        </p:txBody>
      </p:sp>
      <p:sp>
        <p:nvSpPr>
          <p:cNvPr id="4" name="Slide Number Placeholder 3">
            <a:extLst>
              <a:ext uri="{FF2B5EF4-FFF2-40B4-BE49-F238E27FC236}">
                <a16:creationId xmlns:a16="http://schemas.microsoft.com/office/drawing/2014/main" id="{C80FCF73-9439-4A85-92BD-8A6E52BEA29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pic>
        <p:nvPicPr>
          <p:cNvPr id="2" name="Picture 1">
            <a:extLst>
              <a:ext uri="{FF2B5EF4-FFF2-40B4-BE49-F238E27FC236}">
                <a16:creationId xmlns:a16="http://schemas.microsoft.com/office/drawing/2014/main" id="{5440C980-E9FD-4434-8AAB-FEDF9AD8DC49}"/>
              </a:ext>
            </a:extLst>
          </p:cNvPr>
          <p:cNvPicPr>
            <a:picLocks noChangeAspect="1"/>
          </p:cNvPicPr>
          <p:nvPr/>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r>
              <a:rPr lang="en-US"/>
              <a:t>Click icon to add picture</a:t>
            </a:r>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ctr">
              <a:buNone/>
              <a:defRPr sz="3600" b="1"/>
            </a:lvl1pPr>
          </a:lstStyle>
          <a:p>
            <a:pPr lvl="0"/>
            <a:r>
              <a:rPr lang="en-US" dirty="0"/>
              <a:t>Headline:  Arial Bold 36-48 </a:t>
            </a:r>
            <a:r>
              <a:rPr lang="en-US" dirty="0" err="1"/>
              <a:t>pt</a:t>
            </a:r>
            <a:r>
              <a:rPr lang="en-US" dirty="0"/>
              <a:t> / black </a:t>
            </a:r>
          </a:p>
        </p:txBody>
      </p:sp>
    </p:spTree>
    <p:extLst>
      <p:ext uri="{BB962C8B-B14F-4D97-AF65-F5344CB8AC3E}">
        <p14:creationId xmlns:p14="http://schemas.microsoft.com/office/powerpoint/2010/main" val="40831895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56">
          <p15:clr>
            <a:srgbClr val="FBAE40"/>
          </p15:clr>
        </p15:guide>
        <p15:guide id="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E0AC78CB-7971-469D-8B53-F376091A7A09}"/>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415169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5642DBB4-4B7C-43D6-B512-0BABBC5F247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69170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dirty="0"/>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90046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dirty="0"/>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75DC033-9F66-406F-820E-44815212035F}"/>
              </a:ext>
            </a:extLst>
          </p:cNvPr>
          <p:cNvSpPr/>
          <p:nvPr/>
        </p:nvSpPr>
        <p:spPr>
          <a:xfrm>
            <a:off x="275303" y="6331663"/>
            <a:ext cx="452284" cy="307777"/>
          </a:xfrm>
          <a:prstGeom prst="rect">
            <a:avLst/>
          </a:prstGeom>
        </p:spPr>
        <p:txBody>
          <a:bodyPr wrap="square">
            <a:spAutoFit/>
          </a:bodyPr>
          <a:lstStyle/>
          <a:p>
            <a:pPr algn="ctr"/>
            <a:fld id="{AC38F574-C4C0-48B1-B81D-85833E98F04F}" type="slidenum">
              <a:rPr lang="en-US" sz="1400" b="1" smtClean="0">
                <a:solidFill>
                  <a:schemeClr val="bg1"/>
                </a:solidFill>
              </a:rPr>
              <a:pPr algn="ctr"/>
              <a:t>‹#›</a:t>
            </a:fld>
            <a:endParaRPr lang="en-US" sz="1400" b="1" dirty="0">
              <a:solidFill>
                <a:schemeClr val="bg1"/>
              </a:solidFill>
            </a:endParaRPr>
          </a:p>
        </p:txBody>
      </p:sp>
    </p:spTree>
    <p:extLst>
      <p:ext uri="{BB962C8B-B14F-4D97-AF65-F5344CB8AC3E}">
        <p14:creationId xmlns:p14="http://schemas.microsoft.com/office/powerpoint/2010/main" val="293189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dirty="0"/>
              <a:t>Headline: Arial Bold, 36-48 / black</a:t>
            </a:r>
          </a:p>
        </p:txBody>
      </p:sp>
      <p:sp>
        <p:nvSpPr>
          <p:cNvPr id="6" name="Slide Number Placeholder 5">
            <a:extLst>
              <a:ext uri="{FF2B5EF4-FFF2-40B4-BE49-F238E27FC236}">
                <a16:creationId xmlns:a16="http://schemas.microsoft.com/office/drawing/2014/main" id="{E0E4707D-B6B7-49B3-B18C-B61254E4A1D0}"/>
              </a:ext>
            </a:extLst>
          </p:cNvPr>
          <p:cNvSpPr>
            <a:spLocks noGrp="1"/>
          </p:cNvSpPr>
          <p:nvPr>
            <p:ph type="sldNum" sz="quarter" idx="10"/>
          </p:nvPr>
        </p:nvSpPr>
        <p:spPr>
          <a:xfrm>
            <a:off x="294968" y="6263150"/>
            <a:ext cx="403122" cy="434514"/>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44231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51471068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82"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8159-8E50-5786-5AD5-A9A761AF5FC2}"/>
              </a:ext>
            </a:extLst>
          </p:cNvPr>
          <p:cNvSpPr>
            <a:spLocks noGrp="1"/>
          </p:cNvSpPr>
          <p:nvPr>
            <p:ph type="ctrTitle"/>
          </p:nvPr>
        </p:nvSpPr>
        <p:spPr/>
        <p:txBody>
          <a:bodyPr/>
          <a:lstStyle/>
          <a:p>
            <a:r>
              <a:rPr lang="en-US" dirty="0"/>
              <a:t>Finding Financial Support</a:t>
            </a:r>
          </a:p>
        </p:txBody>
      </p:sp>
      <p:sp>
        <p:nvSpPr>
          <p:cNvPr id="5" name="Subtitle 4">
            <a:extLst>
              <a:ext uri="{FF2B5EF4-FFF2-40B4-BE49-F238E27FC236}">
                <a16:creationId xmlns:a16="http://schemas.microsoft.com/office/drawing/2014/main" id="{28443EBA-CD60-F2A6-8AD7-657DABA1FD0B}"/>
              </a:ext>
            </a:extLst>
          </p:cNvPr>
          <p:cNvSpPr>
            <a:spLocks noGrp="1"/>
          </p:cNvSpPr>
          <p:nvPr>
            <p:ph type="subTitle" idx="1"/>
          </p:nvPr>
        </p:nvSpPr>
        <p:spPr/>
        <p:txBody>
          <a:bodyPr/>
          <a:lstStyle/>
          <a:p>
            <a:endParaRPr lang="en-US"/>
          </a:p>
        </p:txBody>
      </p:sp>
      <p:sp>
        <p:nvSpPr>
          <p:cNvPr id="6" name="Text Placeholder 5">
            <a:extLst>
              <a:ext uri="{FF2B5EF4-FFF2-40B4-BE49-F238E27FC236}">
                <a16:creationId xmlns:a16="http://schemas.microsoft.com/office/drawing/2014/main" id="{61FC8016-27AF-DE61-A54F-A593E9BC2CE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6708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B12D-2361-4CFA-DB6E-01ADA15BE77F}"/>
              </a:ext>
            </a:extLst>
          </p:cNvPr>
          <p:cNvSpPr>
            <a:spLocks noGrp="1"/>
          </p:cNvSpPr>
          <p:nvPr>
            <p:ph type="title"/>
          </p:nvPr>
        </p:nvSpPr>
        <p:spPr>
          <a:xfrm>
            <a:off x="555171" y="680811"/>
            <a:ext cx="2971800" cy="1325563"/>
          </a:xfrm>
        </p:spPr>
        <p:txBody>
          <a:bodyPr>
            <a:normAutofit fontScale="90000"/>
          </a:bodyPr>
          <a:lstStyle/>
          <a:p>
            <a:r>
              <a:rPr lang="en-US" dirty="0"/>
              <a:t>Compare the NHSC Programs</a:t>
            </a:r>
          </a:p>
        </p:txBody>
      </p:sp>
      <p:sp>
        <p:nvSpPr>
          <p:cNvPr id="4" name="TextBox 3">
            <a:extLst>
              <a:ext uri="{FF2B5EF4-FFF2-40B4-BE49-F238E27FC236}">
                <a16:creationId xmlns:a16="http://schemas.microsoft.com/office/drawing/2014/main" id="{1664E5B3-D489-EE09-DE32-569FB58CC15D}"/>
              </a:ext>
            </a:extLst>
          </p:cNvPr>
          <p:cNvSpPr txBox="1"/>
          <p:nvPr/>
        </p:nvSpPr>
        <p:spPr>
          <a:xfrm>
            <a:off x="1" y="6041089"/>
            <a:ext cx="12192000" cy="400110"/>
          </a:xfrm>
          <a:prstGeom prst="rect">
            <a:avLst/>
          </a:prstGeom>
          <a:noFill/>
        </p:spPr>
        <p:txBody>
          <a:bodyPr wrap="square">
            <a:spAutoFit/>
          </a:bodyPr>
          <a:lstStyle/>
          <a:p>
            <a:pPr algn="ctr"/>
            <a:r>
              <a:rPr lang="en-US" sz="2000" b="1" dirty="0">
                <a:solidFill>
                  <a:schemeClr val="accent2"/>
                </a:solidFill>
              </a:rPr>
              <a:t>nhsc.hrsa.gov/sites/default/files/</a:t>
            </a:r>
            <a:r>
              <a:rPr lang="en-US" sz="2000" b="1" dirty="0" err="1">
                <a:solidFill>
                  <a:schemeClr val="accent2"/>
                </a:solidFill>
              </a:rPr>
              <a:t>nhsc</a:t>
            </a:r>
            <a:r>
              <a:rPr lang="en-US" sz="2000" b="1" dirty="0">
                <a:solidFill>
                  <a:schemeClr val="accent2"/>
                </a:solidFill>
              </a:rPr>
              <a:t>/loan-repayment/loan-repayment-comparison.pdf</a:t>
            </a:r>
          </a:p>
        </p:txBody>
      </p:sp>
      <p:pic>
        <p:nvPicPr>
          <p:cNvPr id="5" name="Content Placeholder 10">
            <a:extLst>
              <a:ext uri="{FF2B5EF4-FFF2-40B4-BE49-F238E27FC236}">
                <a16:creationId xmlns:a16="http://schemas.microsoft.com/office/drawing/2014/main" id="{8F3DF87C-377A-35A1-0B9E-90439DF81371}"/>
              </a:ext>
            </a:extLst>
          </p:cNvPr>
          <p:cNvPicPr>
            <a:picLocks noChangeAspect="1"/>
          </p:cNvPicPr>
          <p:nvPr/>
        </p:nvPicPr>
        <p:blipFill rotWithShape="1">
          <a:blip r:embed="rId2"/>
          <a:srcRect l="1790" t="1427" b="7085"/>
          <a:stretch/>
        </p:blipFill>
        <p:spPr>
          <a:xfrm>
            <a:off x="3257549" y="337051"/>
            <a:ext cx="8791575" cy="56373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887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433A10-6F2C-DD27-C88C-3ED07657043C}"/>
              </a:ext>
            </a:extLst>
          </p:cNvPr>
          <p:cNvGrpSpPr/>
          <p:nvPr/>
        </p:nvGrpSpPr>
        <p:grpSpPr>
          <a:xfrm>
            <a:off x="-7620" y="0"/>
            <a:ext cx="12192000" cy="6066794"/>
            <a:chOff x="-7620" y="0"/>
            <a:chExt cx="12192000" cy="6066794"/>
          </a:xfrm>
        </p:grpSpPr>
        <p:pic>
          <p:nvPicPr>
            <p:cNvPr id="4" name="Picture 3">
              <a:extLst>
                <a:ext uri="{FF2B5EF4-FFF2-40B4-BE49-F238E27FC236}">
                  <a16:creationId xmlns:a16="http://schemas.microsoft.com/office/drawing/2014/main" id="{EA1609EF-7024-F89F-051D-A5E6E3921E9A}"/>
                </a:ext>
              </a:extLst>
            </p:cNvPr>
            <p:cNvPicPr>
              <a:picLocks noChangeAspect="1"/>
            </p:cNvPicPr>
            <p:nvPr/>
          </p:nvPicPr>
          <p:blipFill rotWithShape="1">
            <a:blip r:embed="rId2"/>
            <a:srcRect b="85511"/>
            <a:stretch/>
          </p:blipFill>
          <p:spPr>
            <a:xfrm>
              <a:off x="-7620" y="0"/>
              <a:ext cx="12192000" cy="853440"/>
            </a:xfrm>
            <a:prstGeom prst="rect">
              <a:avLst/>
            </a:prstGeom>
          </p:spPr>
        </p:pic>
        <p:pic>
          <p:nvPicPr>
            <p:cNvPr id="5" name="Picture 4">
              <a:extLst>
                <a:ext uri="{FF2B5EF4-FFF2-40B4-BE49-F238E27FC236}">
                  <a16:creationId xmlns:a16="http://schemas.microsoft.com/office/drawing/2014/main" id="{C94FFCDD-04EA-3D1D-482F-3190F9D16493}"/>
                </a:ext>
              </a:extLst>
            </p:cNvPr>
            <p:cNvPicPr>
              <a:picLocks noChangeAspect="1"/>
            </p:cNvPicPr>
            <p:nvPr/>
          </p:nvPicPr>
          <p:blipFill>
            <a:blip r:embed="rId3"/>
            <a:stretch>
              <a:fillRect/>
            </a:stretch>
          </p:blipFill>
          <p:spPr>
            <a:xfrm>
              <a:off x="-7620" y="511568"/>
              <a:ext cx="12192000" cy="5555226"/>
            </a:xfrm>
            <a:prstGeom prst="rect">
              <a:avLst/>
            </a:prstGeom>
          </p:spPr>
        </p:pic>
      </p:grpSp>
      <p:sp>
        <p:nvSpPr>
          <p:cNvPr id="6" name="TextBox 5">
            <a:extLst>
              <a:ext uri="{FF2B5EF4-FFF2-40B4-BE49-F238E27FC236}">
                <a16:creationId xmlns:a16="http://schemas.microsoft.com/office/drawing/2014/main" id="{CB9E2B56-A1ED-C73D-F8EC-5B2A2EBF2245}"/>
              </a:ext>
            </a:extLst>
          </p:cNvPr>
          <p:cNvSpPr txBox="1"/>
          <p:nvPr/>
        </p:nvSpPr>
        <p:spPr>
          <a:xfrm>
            <a:off x="30480" y="5835961"/>
            <a:ext cx="12161520" cy="461665"/>
          </a:xfrm>
          <a:prstGeom prst="rect">
            <a:avLst/>
          </a:prstGeom>
          <a:noFill/>
        </p:spPr>
        <p:txBody>
          <a:bodyPr wrap="square">
            <a:spAutoFit/>
          </a:bodyPr>
          <a:lstStyle/>
          <a:p>
            <a:pPr algn="ctr"/>
            <a:r>
              <a:rPr lang="en-US" sz="2400" b="1" dirty="0">
                <a:solidFill>
                  <a:schemeClr val="accent2"/>
                </a:solidFill>
              </a:rPr>
              <a:t>nhsc.hrsa.gov/loan-repayment/state-loan-repayment-program</a:t>
            </a:r>
          </a:p>
        </p:txBody>
      </p:sp>
    </p:spTree>
    <p:extLst>
      <p:ext uri="{BB962C8B-B14F-4D97-AF65-F5344CB8AC3E}">
        <p14:creationId xmlns:p14="http://schemas.microsoft.com/office/powerpoint/2010/main" val="1570784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B5F5B3-625D-9C46-2E46-1E28C4EFCC33}"/>
              </a:ext>
            </a:extLst>
          </p:cNvPr>
          <p:cNvSpPr txBox="1"/>
          <p:nvPr/>
        </p:nvSpPr>
        <p:spPr>
          <a:xfrm>
            <a:off x="15240" y="5985499"/>
            <a:ext cx="12161520" cy="400110"/>
          </a:xfrm>
          <a:prstGeom prst="rect">
            <a:avLst/>
          </a:prstGeom>
          <a:noFill/>
        </p:spPr>
        <p:txBody>
          <a:bodyPr wrap="square">
            <a:spAutoFit/>
          </a:bodyPr>
          <a:lstStyle/>
          <a:p>
            <a:pPr algn="ctr"/>
            <a:r>
              <a:rPr lang="en-US" sz="2000" b="1" dirty="0">
                <a:solidFill>
                  <a:schemeClr val="accent2"/>
                </a:solidFill>
              </a:rPr>
              <a:t>nhsc.hrsa.gov/sites/default/files/</a:t>
            </a:r>
            <a:r>
              <a:rPr lang="en-US" sz="2000" b="1" dirty="0" err="1">
                <a:solidFill>
                  <a:schemeClr val="accent2"/>
                </a:solidFill>
              </a:rPr>
              <a:t>nhsc</a:t>
            </a:r>
            <a:r>
              <a:rPr lang="en-US" sz="2000" b="1" dirty="0">
                <a:solidFill>
                  <a:schemeClr val="accent2"/>
                </a:solidFill>
              </a:rPr>
              <a:t>/loan-repayment/nhsc-s2s-lrp-fact-sheet.pdf</a:t>
            </a:r>
          </a:p>
        </p:txBody>
      </p:sp>
      <p:grpSp>
        <p:nvGrpSpPr>
          <p:cNvPr id="2" name="Group 1">
            <a:extLst>
              <a:ext uri="{FF2B5EF4-FFF2-40B4-BE49-F238E27FC236}">
                <a16:creationId xmlns:a16="http://schemas.microsoft.com/office/drawing/2014/main" id="{0E941BA6-E058-F542-ED94-F8503B26ADAD}"/>
              </a:ext>
            </a:extLst>
          </p:cNvPr>
          <p:cNvGrpSpPr/>
          <p:nvPr/>
        </p:nvGrpSpPr>
        <p:grpSpPr>
          <a:xfrm>
            <a:off x="1684972" y="198120"/>
            <a:ext cx="8880158" cy="5835914"/>
            <a:chOff x="1684972" y="259080"/>
            <a:chExt cx="8880158" cy="5835914"/>
          </a:xfrm>
        </p:grpSpPr>
        <p:pic>
          <p:nvPicPr>
            <p:cNvPr id="5" name="Picture 4">
              <a:extLst>
                <a:ext uri="{FF2B5EF4-FFF2-40B4-BE49-F238E27FC236}">
                  <a16:creationId xmlns:a16="http://schemas.microsoft.com/office/drawing/2014/main" id="{F6A82158-71B0-FB9A-5879-67727CE8B044}"/>
                </a:ext>
              </a:extLst>
            </p:cNvPr>
            <p:cNvPicPr>
              <a:picLocks noChangeAspect="1"/>
            </p:cNvPicPr>
            <p:nvPr/>
          </p:nvPicPr>
          <p:blipFill rotWithShape="1">
            <a:blip r:embed="rId2"/>
            <a:srcRect l="3988" t="3243"/>
            <a:stretch/>
          </p:blipFill>
          <p:spPr>
            <a:xfrm>
              <a:off x="1779746" y="259080"/>
              <a:ext cx="8629650" cy="2614168"/>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E861CDF6-E4DB-71A2-5901-EDF7195EB5CC}"/>
                </a:ext>
              </a:extLst>
            </p:cNvPr>
            <p:cNvGrpSpPr/>
            <p:nvPr/>
          </p:nvGrpSpPr>
          <p:grpSpPr>
            <a:xfrm>
              <a:off x="1684972" y="2601802"/>
              <a:ext cx="8880158" cy="3493192"/>
              <a:chOff x="1684972" y="2373202"/>
              <a:chExt cx="8880158" cy="3493192"/>
            </a:xfrm>
          </p:grpSpPr>
          <p:pic>
            <p:nvPicPr>
              <p:cNvPr id="4" name="Picture 3">
                <a:extLst>
                  <a:ext uri="{FF2B5EF4-FFF2-40B4-BE49-F238E27FC236}">
                    <a16:creationId xmlns:a16="http://schemas.microsoft.com/office/drawing/2014/main" id="{0CF6D328-0103-AE61-EB3F-82E19D5A7C66}"/>
                  </a:ext>
                </a:extLst>
              </p:cNvPr>
              <p:cNvPicPr>
                <a:picLocks noChangeAspect="1"/>
              </p:cNvPicPr>
              <p:nvPr/>
            </p:nvPicPr>
            <p:blipFill>
              <a:blip r:embed="rId3"/>
              <a:stretch>
                <a:fillRect/>
              </a:stretch>
            </p:blipFill>
            <p:spPr>
              <a:xfrm>
                <a:off x="1684972" y="3654742"/>
                <a:ext cx="8880158" cy="2211652"/>
              </a:xfrm>
              <a:prstGeom prst="rect">
                <a:avLst/>
              </a:prstGeom>
            </p:spPr>
          </p:pic>
          <p:pic>
            <p:nvPicPr>
              <p:cNvPr id="7" name="Picture 6">
                <a:extLst>
                  <a:ext uri="{FF2B5EF4-FFF2-40B4-BE49-F238E27FC236}">
                    <a16:creationId xmlns:a16="http://schemas.microsoft.com/office/drawing/2014/main" id="{4BD8164A-4563-F703-C8A6-FA1A9E6D7A92}"/>
                  </a:ext>
                </a:extLst>
              </p:cNvPr>
              <p:cNvPicPr>
                <a:picLocks noChangeAspect="1"/>
              </p:cNvPicPr>
              <p:nvPr/>
            </p:nvPicPr>
            <p:blipFill rotWithShape="1">
              <a:blip r:embed="rId4"/>
              <a:srcRect l="5415" r="1721"/>
              <a:stretch/>
            </p:blipFill>
            <p:spPr>
              <a:xfrm>
                <a:off x="1779746" y="2373202"/>
                <a:ext cx="8629650" cy="1328720"/>
              </a:xfrm>
              <a:prstGeom prst="rect">
                <a:avLst/>
              </a:prstGeom>
            </p:spPr>
          </p:pic>
          <p:sp>
            <p:nvSpPr>
              <p:cNvPr id="8" name="Rectangle 7">
                <a:extLst>
                  <a:ext uri="{FF2B5EF4-FFF2-40B4-BE49-F238E27FC236}">
                    <a16:creationId xmlns:a16="http://schemas.microsoft.com/office/drawing/2014/main" id="{C719F067-5A1D-4636-38AB-212835ACB570}"/>
                  </a:ext>
                </a:extLst>
              </p:cNvPr>
              <p:cNvSpPr/>
              <p:nvPr/>
            </p:nvSpPr>
            <p:spPr>
              <a:xfrm>
                <a:off x="1760220" y="2777490"/>
                <a:ext cx="8629650" cy="2933045"/>
              </a:xfrm>
              <a:prstGeom prst="rect">
                <a:avLst/>
              </a:prstGeom>
              <a:noFill/>
              <a:ln w="57150">
                <a:solidFill>
                  <a:srgbClr val="F890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grpSp>
    </p:spTree>
    <p:extLst>
      <p:ext uri="{BB962C8B-B14F-4D97-AF65-F5344CB8AC3E}">
        <p14:creationId xmlns:p14="http://schemas.microsoft.com/office/powerpoint/2010/main" val="709326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9703C5-EE20-5CCE-4527-9F40309158B8}"/>
              </a:ext>
            </a:extLst>
          </p:cNvPr>
          <p:cNvGrpSpPr/>
          <p:nvPr/>
        </p:nvGrpSpPr>
        <p:grpSpPr>
          <a:xfrm>
            <a:off x="0" y="0"/>
            <a:ext cx="12192000" cy="5649078"/>
            <a:chOff x="0" y="0"/>
            <a:chExt cx="12192000" cy="5649078"/>
          </a:xfrm>
        </p:grpSpPr>
        <p:pic>
          <p:nvPicPr>
            <p:cNvPr id="6" name="Picture 5">
              <a:extLst>
                <a:ext uri="{FF2B5EF4-FFF2-40B4-BE49-F238E27FC236}">
                  <a16:creationId xmlns:a16="http://schemas.microsoft.com/office/drawing/2014/main" id="{3731388B-982E-B264-4288-41E5917A2D54}"/>
                </a:ext>
              </a:extLst>
            </p:cNvPr>
            <p:cNvPicPr>
              <a:picLocks noChangeAspect="1"/>
            </p:cNvPicPr>
            <p:nvPr/>
          </p:nvPicPr>
          <p:blipFill rotWithShape="1">
            <a:blip r:embed="rId2"/>
            <a:srcRect b="4546"/>
            <a:stretch/>
          </p:blipFill>
          <p:spPr>
            <a:xfrm>
              <a:off x="0" y="0"/>
              <a:ext cx="12192000" cy="5649078"/>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9E8E05CB-59C1-8EE1-38B4-A82FB6AEF745}"/>
                </a:ext>
              </a:extLst>
            </p:cNvPr>
            <p:cNvGrpSpPr/>
            <p:nvPr/>
          </p:nvGrpSpPr>
          <p:grpSpPr>
            <a:xfrm>
              <a:off x="2509837" y="2367816"/>
              <a:ext cx="9682163" cy="3281261"/>
              <a:chOff x="1919287" y="2085974"/>
              <a:chExt cx="9682163" cy="3281261"/>
            </a:xfrm>
          </p:grpSpPr>
          <p:pic>
            <p:nvPicPr>
              <p:cNvPr id="8" name="Picture 7">
                <a:extLst>
                  <a:ext uri="{FF2B5EF4-FFF2-40B4-BE49-F238E27FC236}">
                    <a16:creationId xmlns:a16="http://schemas.microsoft.com/office/drawing/2014/main" id="{7E88AE85-CC46-82C7-D9F7-779F9C47C25D}"/>
                  </a:ext>
                </a:extLst>
              </p:cNvPr>
              <p:cNvPicPr>
                <a:picLocks noChangeAspect="1"/>
              </p:cNvPicPr>
              <p:nvPr/>
            </p:nvPicPr>
            <p:blipFill>
              <a:blip r:embed="rId3"/>
              <a:stretch>
                <a:fillRect/>
              </a:stretch>
            </p:blipFill>
            <p:spPr>
              <a:xfrm>
                <a:off x="1919287" y="2085974"/>
                <a:ext cx="9682163" cy="3281261"/>
              </a:xfrm>
              <a:prstGeom prst="rect">
                <a:avLst/>
              </a:prstGeom>
            </p:spPr>
          </p:pic>
          <p:sp>
            <p:nvSpPr>
              <p:cNvPr id="9" name="TextBox 8">
                <a:extLst>
                  <a:ext uri="{FF2B5EF4-FFF2-40B4-BE49-F238E27FC236}">
                    <a16:creationId xmlns:a16="http://schemas.microsoft.com/office/drawing/2014/main" id="{F3F825BE-0ADE-A8AF-B344-A24F6AB85FC4}"/>
                  </a:ext>
                </a:extLst>
              </p:cNvPr>
              <p:cNvSpPr txBox="1"/>
              <p:nvPr/>
            </p:nvSpPr>
            <p:spPr>
              <a:xfrm>
                <a:off x="5200650" y="4926330"/>
                <a:ext cx="6400800" cy="369332"/>
              </a:xfrm>
              <a:prstGeom prst="rect">
                <a:avLst/>
              </a:prstGeom>
              <a:solidFill>
                <a:schemeClr val="bg1"/>
              </a:solidFill>
            </p:spPr>
            <p:txBody>
              <a:bodyPr wrap="square" rtlCol="0">
                <a:spAutoFit/>
              </a:bodyPr>
              <a:lstStyle/>
              <a:p>
                <a:endParaRPr lang="en-US">
                  <a:solidFill>
                    <a:schemeClr val="accent2"/>
                  </a:solidFill>
                </a:endParaRPr>
              </a:p>
            </p:txBody>
          </p:sp>
        </p:grpSp>
      </p:grpSp>
      <p:sp>
        <p:nvSpPr>
          <p:cNvPr id="4" name="TextBox 3">
            <a:extLst>
              <a:ext uri="{FF2B5EF4-FFF2-40B4-BE49-F238E27FC236}">
                <a16:creationId xmlns:a16="http://schemas.microsoft.com/office/drawing/2014/main" id="{C218A1A3-F108-7824-F17D-53C26B8F79F4}"/>
              </a:ext>
            </a:extLst>
          </p:cNvPr>
          <p:cNvSpPr txBox="1"/>
          <p:nvPr/>
        </p:nvSpPr>
        <p:spPr>
          <a:xfrm>
            <a:off x="0" y="5837153"/>
            <a:ext cx="12192000" cy="461665"/>
          </a:xfrm>
          <a:prstGeom prst="rect">
            <a:avLst/>
          </a:prstGeom>
          <a:noFill/>
        </p:spPr>
        <p:txBody>
          <a:bodyPr wrap="square">
            <a:spAutoFit/>
          </a:bodyPr>
          <a:lstStyle/>
          <a:p>
            <a:pPr algn="ctr"/>
            <a:r>
              <a:rPr lang="en-US" sz="2400" b="1" dirty="0">
                <a:solidFill>
                  <a:schemeClr val="accent2"/>
                </a:solidFill>
              </a:rPr>
              <a:t>ihs.gov/</a:t>
            </a:r>
            <a:r>
              <a:rPr lang="en-US" sz="2400" b="1" dirty="0" err="1">
                <a:solidFill>
                  <a:schemeClr val="accent2"/>
                </a:solidFill>
              </a:rPr>
              <a:t>loanrepayment</a:t>
            </a:r>
            <a:r>
              <a:rPr lang="en-US" sz="2400" b="1" dirty="0">
                <a:solidFill>
                  <a:schemeClr val="accent2"/>
                </a:solidFill>
              </a:rPr>
              <a:t>/</a:t>
            </a:r>
          </a:p>
        </p:txBody>
      </p:sp>
    </p:spTree>
    <p:extLst>
      <p:ext uri="{BB962C8B-B14F-4D97-AF65-F5344CB8AC3E}">
        <p14:creationId xmlns:p14="http://schemas.microsoft.com/office/powerpoint/2010/main" val="1979160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32C45D-BA18-05B3-BC07-FC627AAD88A9}"/>
              </a:ext>
            </a:extLst>
          </p:cNvPr>
          <p:cNvSpPr>
            <a:spLocks noGrp="1"/>
          </p:cNvSpPr>
          <p:nvPr>
            <p:ph type="body" sz="quarter" idx="4294967295"/>
          </p:nvPr>
        </p:nvSpPr>
        <p:spPr>
          <a:xfrm>
            <a:off x="975836" y="3732863"/>
            <a:ext cx="10515600" cy="2230437"/>
          </a:xfrm>
        </p:spPr>
        <p:txBody>
          <a:bodyPr/>
          <a:lstStyle/>
          <a:p>
            <a:pPr marL="342900" indent="-342900">
              <a:buFont typeface="Arial" panose="020B0604020202020204" pitchFamily="34" charset="0"/>
              <a:buChar char="•"/>
            </a:pPr>
            <a:r>
              <a:rPr lang="en-US" sz="2000" dirty="0"/>
              <a:t>One of the eight uniformed services</a:t>
            </a:r>
          </a:p>
          <a:p>
            <a:pPr marL="342900" indent="-342900">
              <a:buFont typeface="Arial" panose="020B0604020202020204" pitchFamily="34" charset="0"/>
              <a:buChar char="•"/>
            </a:pPr>
            <a:r>
              <a:rPr lang="en-US" sz="2000" dirty="0"/>
              <a:t>Dedicated solely to protecting America’s public health </a:t>
            </a:r>
          </a:p>
          <a:p>
            <a:pPr marL="342900" indent="-342900">
              <a:buFont typeface="Arial" panose="020B0604020202020204" pitchFamily="34" charset="0"/>
              <a:buChar char="•"/>
            </a:pPr>
            <a:r>
              <a:rPr lang="en-US" sz="2000" dirty="0"/>
              <a:t>Commissioned offers receive uniformed service benefits</a:t>
            </a:r>
          </a:p>
          <a:p>
            <a:pPr marL="342900" indent="-342900">
              <a:buFont typeface="Arial" panose="020B0604020202020204" pitchFamily="34" charset="0"/>
              <a:buChar char="•"/>
            </a:pPr>
            <a:r>
              <a:rPr lang="en-US" sz="2000" dirty="0"/>
              <a:t>Applicants must complete commissioning process and secure position in an agency where Public Health Service officers serve </a:t>
            </a:r>
          </a:p>
        </p:txBody>
      </p:sp>
      <p:sp>
        <p:nvSpPr>
          <p:cNvPr id="4" name="TextBox 3">
            <a:extLst>
              <a:ext uri="{FF2B5EF4-FFF2-40B4-BE49-F238E27FC236}">
                <a16:creationId xmlns:a16="http://schemas.microsoft.com/office/drawing/2014/main" id="{480D1263-FCCC-EE83-3330-E53682DCC432}"/>
              </a:ext>
            </a:extLst>
          </p:cNvPr>
          <p:cNvSpPr txBox="1"/>
          <p:nvPr/>
        </p:nvSpPr>
        <p:spPr>
          <a:xfrm>
            <a:off x="60960" y="5963300"/>
            <a:ext cx="12070080" cy="461665"/>
          </a:xfrm>
          <a:prstGeom prst="rect">
            <a:avLst/>
          </a:prstGeom>
          <a:noFill/>
        </p:spPr>
        <p:txBody>
          <a:bodyPr wrap="square">
            <a:spAutoFit/>
          </a:bodyPr>
          <a:lstStyle/>
          <a:p>
            <a:pPr algn="ctr"/>
            <a:r>
              <a:rPr lang="en-US" sz="2400" b="1" dirty="0">
                <a:solidFill>
                  <a:schemeClr val="accent2"/>
                </a:solidFill>
              </a:rPr>
              <a:t>usphs.gov/media/gjwha2tw/about-us-factsheet.pdf</a:t>
            </a:r>
          </a:p>
        </p:txBody>
      </p:sp>
      <p:pic>
        <p:nvPicPr>
          <p:cNvPr id="5" name="Picture 4">
            <a:extLst>
              <a:ext uri="{FF2B5EF4-FFF2-40B4-BE49-F238E27FC236}">
                <a16:creationId xmlns:a16="http://schemas.microsoft.com/office/drawing/2014/main" id="{00DB5DBB-BB3F-DC4C-D07C-93A86C9F3E46}"/>
              </a:ext>
            </a:extLst>
          </p:cNvPr>
          <p:cNvPicPr>
            <a:picLocks noChangeAspect="1"/>
          </p:cNvPicPr>
          <p:nvPr/>
        </p:nvPicPr>
        <p:blipFill rotWithShape="1">
          <a:blip r:embed="rId3"/>
          <a:srcRect t="5928" b="29700"/>
          <a:stretch/>
        </p:blipFill>
        <p:spPr>
          <a:xfrm>
            <a:off x="700563" y="0"/>
            <a:ext cx="10790873" cy="3579759"/>
          </a:xfrm>
          <a:prstGeom prst="rect">
            <a:avLst/>
          </a:prstGeom>
        </p:spPr>
      </p:pic>
    </p:spTree>
    <p:extLst>
      <p:ext uri="{BB962C8B-B14F-4D97-AF65-F5344CB8AC3E}">
        <p14:creationId xmlns:p14="http://schemas.microsoft.com/office/powerpoint/2010/main" val="129392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C67BB-D5B3-703B-9D75-6D9BC0AB7ADD}"/>
              </a:ext>
            </a:extLst>
          </p:cNvPr>
          <p:cNvSpPr>
            <a:spLocks noGrp="1"/>
          </p:cNvSpPr>
          <p:nvPr>
            <p:ph type="title"/>
          </p:nvPr>
        </p:nvSpPr>
        <p:spPr/>
        <p:txBody>
          <a:bodyPr>
            <a:normAutofit fontScale="90000"/>
          </a:bodyPr>
          <a:lstStyle/>
          <a:p>
            <a:pPr>
              <a:lnSpc>
                <a:spcPct val="100000"/>
              </a:lnSpc>
            </a:pPr>
            <a:r>
              <a:rPr lang="en-US" dirty="0"/>
              <a:t>VA Health Professional Scholarship Program (HPSP)</a:t>
            </a:r>
          </a:p>
        </p:txBody>
      </p:sp>
      <p:sp>
        <p:nvSpPr>
          <p:cNvPr id="5" name="Text Placeholder 4">
            <a:extLst>
              <a:ext uri="{FF2B5EF4-FFF2-40B4-BE49-F238E27FC236}">
                <a16:creationId xmlns:a16="http://schemas.microsoft.com/office/drawing/2014/main" id="{57ECDEF0-624C-9F04-A3F4-916F69BED953}"/>
              </a:ext>
            </a:extLst>
          </p:cNvPr>
          <p:cNvSpPr>
            <a:spLocks noGrp="1"/>
          </p:cNvSpPr>
          <p:nvPr>
            <p:ph sz="half" idx="1"/>
          </p:nvPr>
        </p:nvSpPr>
        <p:spPr/>
        <p:txBody>
          <a:bodyPr>
            <a:normAutofit/>
          </a:bodyPr>
          <a:lstStyle/>
          <a:p>
            <a:pPr marL="342900" indent="-342900">
              <a:lnSpc>
                <a:spcPct val="100000"/>
              </a:lnSpc>
              <a:buFont typeface="Arial" panose="020B0604020202020204" pitchFamily="34" charset="0"/>
              <a:buChar char="•"/>
            </a:pPr>
            <a:r>
              <a:rPr lang="en-US" sz="2400" dirty="0"/>
              <a:t>Pays school tuition and approved fees </a:t>
            </a:r>
          </a:p>
          <a:p>
            <a:pPr marL="342900" indent="-342900">
              <a:lnSpc>
                <a:spcPct val="100000"/>
              </a:lnSpc>
              <a:buFont typeface="Arial" panose="020B0604020202020204" pitchFamily="34" charset="0"/>
              <a:buChar char="•"/>
            </a:pPr>
            <a:r>
              <a:rPr lang="en-US" sz="2400" dirty="0"/>
              <a:t>Recipient receives monthly stipend for each month enrolled in coursework</a:t>
            </a:r>
          </a:p>
          <a:p>
            <a:pPr marL="342900" indent="-342900">
              <a:lnSpc>
                <a:spcPct val="100000"/>
              </a:lnSpc>
              <a:buFont typeface="Arial" panose="020B0604020202020204" pitchFamily="34" charset="0"/>
              <a:buChar char="•"/>
            </a:pPr>
            <a:r>
              <a:rPr lang="en-US" sz="2400" dirty="0"/>
              <a:t>Must provide service commitment of 18 months (for every year sponsored) at a VA facility after graduation, licensure and residency</a:t>
            </a:r>
          </a:p>
        </p:txBody>
      </p:sp>
      <p:sp>
        <p:nvSpPr>
          <p:cNvPr id="2" name="Content Placeholder 1">
            <a:extLst>
              <a:ext uri="{FF2B5EF4-FFF2-40B4-BE49-F238E27FC236}">
                <a16:creationId xmlns:a16="http://schemas.microsoft.com/office/drawing/2014/main" id="{BE7C8ECD-26DF-78C1-AF83-297A9263E90B}"/>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D4EF1B24-D021-08D1-1263-6F763B681FB7}"/>
              </a:ext>
            </a:extLst>
          </p:cNvPr>
          <p:cNvPicPr>
            <a:picLocks noChangeAspect="1"/>
          </p:cNvPicPr>
          <p:nvPr/>
        </p:nvPicPr>
        <p:blipFill rotWithShape="1">
          <a:blip r:embed="rId3"/>
          <a:srcRect l="3280" t="1961"/>
          <a:stretch/>
        </p:blipFill>
        <p:spPr>
          <a:xfrm>
            <a:off x="6019800" y="1642551"/>
            <a:ext cx="5936935" cy="394821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37A5D1C-B161-FF88-003B-9255E35B635A}"/>
              </a:ext>
            </a:extLst>
          </p:cNvPr>
          <p:cNvSpPr txBox="1"/>
          <p:nvPr/>
        </p:nvSpPr>
        <p:spPr>
          <a:xfrm>
            <a:off x="4591050" y="5898372"/>
            <a:ext cx="7505700" cy="461665"/>
          </a:xfrm>
          <a:prstGeom prst="rect">
            <a:avLst/>
          </a:prstGeom>
          <a:noFill/>
        </p:spPr>
        <p:txBody>
          <a:bodyPr wrap="square" rtlCol="0">
            <a:spAutoFit/>
          </a:bodyPr>
          <a:lstStyle/>
          <a:p>
            <a:pPr algn="r"/>
            <a:r>
              <a:rPr lang="en-US" sz="2400" b="1" dirty="0">
                <a:solidFill>
                  <a:schemeClr val="accent2"/>
                </a:solidFill>
                <a:latin typeface="+mj-lt"/>
                <a:ea typeface="Roboto"/>
                <a:cs typeface="Roboto"/>
                <a:sym typeface="Roboto"/>
              </a:rPr>
              <a:t>va-ams-info.intelliworxit.com/</a:t>
            </a:r>
            <a:r>
              <a:rPr lang="en-US" sz="2400" b="1" dirty="0" err="1">
                <a:solidFill>
                  <a:schemeClr val="accent2"/>
                </a:solidFill>
                <a:latin typeface="+mj-lt"/>
                <a:ea typeface="Roboto"/>
                <a:cs typeface="Roboto"/>
                <a:sym typeface="Roboto"/>
              </a:rPr>
              <a:t>hpsp</a:t>
            </a:r>
            <a:r>
              <a:rPr lang="en-US" sz="2400" b="1" dirty="0">
                <a:solidFill>
                  <a:schemeClr val="accent2"/>
                </a:solidFill>
                <a:latin typeface="+mj-lt"/>
                <a:ea typeface="Roboto"/>
                <a:cs typeface="Roboto"/>
                <a:sym typeface="Roboto"/>
              </a:rPr>
              <a:t>/about-</a:t>
            </a:r>
            <a:r>
              <a:rPr lang="en-US" sz="2400" b="1" dirty="0" err="1">
                <a:solidFill>
                  <a:schemeClr val="accent2"/>
                </a:solidFill>
                <a:latin typeface="+mj-lt"/>
                <a:ea typeface="Roboto"/>
                <a:cs typeface="Roboto"/>
                <a:sym typeface="Roboto"/>
              </a:rPr>
              <a:t>hpsp</a:t>
            </a:r>
            <a:endParaRPr lang="en-US" sz="2400" dirty="0">
              <a:solidFill>
                <a:schemeClr val="accent2"/>
              </a:solidFill>
            </a:endParaRPr>
          </a:p>
        </p:txBody>
      </p:sp>
    </p:spTree>
    <p:extLst>
      <p:ext uri="{BB962C8B-B14F-4D97-AF65-F5344CB8AC3E}">
        <p14:creationId xmlns:p14="http://schemas.microsoft.com/office/powerpoint/2010/main" val="154135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799A6-98CA-8AB3-4940-F4D944CE7FF2}"/>
              </a:ext>
            </a:extLst>
          </p:cNvPr>
          <p:cNvPicPr>
            <a:picLocks noChangeAspect="1"/>
          </p:cNvPicPr>
          <p:nvPr/>
        </p:nvPicPr>
        <p:blipFill>
          <a:blip r:embed="rId3"/>
          <a:stretch>
            <a:fillRect/>
          </a:stretch>
        </p:blipFill>
        <p:spPr>
          <a:xfrm>
            <a:off x="1435128" y="114300"/>
            <a:ext cx="9321743" cy="562294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4463190-5894-E0A5-6B2E-F988561311F1}"/>
              </a:ext>
            </a:extLst>
          </p:cNvPr>
          <p:cNvSpPr txBox="1"/>
          <p:nvPr/>
        </p:nvSpPr>
        <p:spPr>
          <a:xfrm>
            <a:off x="0" y="5893002"/>
            <a:ext cx="12192000" cy="461665"/>
          </a:xfrm>
          <a:prstGeom prst="rect">
            <a:avLst/>
          </a:prstGeom>
          <a:noFill/>
        </p:spPr>
        <p:txBody>
          <a:bodyPr wrap="square">
            <a:spAutoFit/>
          </a:bodyPr>
          <a:lstStyle/>
          <a:p>
            <a:pPr algn="ctr"/>
            <a:r>
              <a:rPr lang="en-US" sz="2400" b="1" dirty="0">
                <a:solidFill>
                  <a:schemeClr val="accent2"/>
                </a:solidFill>
              </a:rPr>
              <a:t>va-ams-info.intelliworxit.com/</a:t>
            </a:r>
            <a:r>
              <a:rPr lang="en-US" sz="2400" b="1" dirty="0" err="1">
                <a:solidFill>
                  <a:schemeClr val="accent2"/>
                </a:solidFill>
              </a:rPr>
              <a:t>selrp</a:t>
            </a:r>
            <a:r>
              <a:rPr lang="en-US" sz="2400" b="1" dirty="0">
                <a:solidFill>
                  <a:schemeClr val="accent2"/>
                </a:solidFill>
              </a:rPr>
              <a:t>/about-</a:t>
            </a:r>
            <a:r>
              <a:rPr lang="en-US" sz="2400" b="1" dirty="0" err="1">
                <a:solidFill>
                  <a:schemeClr val="accent2"/>
                </a:solidFill>
              </a:rPr>
              <a:t>selrp</a:t>
            </a:r>
            <a:r>
              <a:rPr lang="en-US" sz="2400" b="1" dirty="0">
                <a:solidFill>
                  <a:schemeClr val="accent2"/>
                </a:solidFill>
              </a:rPr>
              <a:t>/</a:t>
            </a:r>
          </a:p>
        </p:txBody>
      </p:sp>
    </p:spTree>
    <p:extLst>
      <p:ext uri="{BB962C8B-B14F-4D97-AF65-F5344CB8AC3E}">
        <p14:creationId xmlns:p14="http://schemas.microsoft.com/office/powerpoint/2010/main" val="726142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C759-D115-3754-AF44-895ADA4723DD}"/>
              </a:ext>
            </a:extLst>
          </p:cNvPr>
          <p:cNvSpPr>
            <a:spLocks noGrp="1"/>
          </p:cNvSpPr>
          <p:nvPr>
            <p:ph type="title"/>
          </p:nvPr>
        </p:nvSpPr>
        <p:spPr/>
        <p:txBody>
          <a:bodyPr/>
          <a:lstStyle/>
          <a:p>
            <a:r>
              <a:rPr lang="en-US" dirty="0"/>
              <a:t>Military Programs for Physicians</a:t>
            </a:r>
          </a:p>
        </p:txBody>
      </p:sp>
      <p:sp>
        <p:nvSpPr>
          <p:cNvPr id="3" name="Text Placeholder 2">
            <a:extLst>
              <a:ext uri="{FF2B5EF4-FFF2-40B4-BE49-F238E27FC236}">
                <a16:creationId xmlns:a16="http://schemas.microsoft.com/office/drawing/2014/main" id="{9D2B3657-B8D2-5ECF-2588-4103DD653BFF}"/>
              </a:ext>
            </a:extLst>
          </p:cNvPr>
          <p:cNvSpPr>
            <a:spLocks noGrp="1"/>
          </p:cNvSpPr>
          <p:nvPr>
            <p:ph idx="1"/>
          </p:nvPr>
        </p:nvSpPr>
        <p:spPr/>
        <p:txBody>
          <a:bodyPr/>
          <a:lstStyle/>
          <a:p>
            <a:pPr marL="0" indent="0">
              <a:lnSpc>
                <a:spcPct val="100000"/>
              </a:lnSpc>
              <a:buNone/>
            </a:pPr>
            <a:r>
              <a:rPr lang="en-US" b="1" dirty="0"/>
              <a:t>Air Force</a:t>
            </a:r>
          </a:p>
          <a:p>
            <a:pPr marL="0" indent="0">
              <a:lnSpc>
                <a:spcPct val="100000"/>
              </a:lnSpc>
              <a:spcBef>
                <a:spcPts val="0"/>
              </a:spcBef>
              <a:spcAft>
                <a:spcPts val="1200"/>
              </a:spcAft>
              <a:buNone/>
            </a:pPr>
            <a:r>
              <a:rPr lang="en-US" dirty="0">
                <a:solidFill>
                  <a:schemeClr val="accent2"/>
                </a:solidFill>
              </a:rPr>
              <a:t>airforce.com/careers/specialty-careers/healthcare/careers/doctor</a:t>
            </a:r>
          </a:p>
          <a:p>
            <a:pPr marL="0" indent="0">
              <a:lnSpc>
                <a:spcPct val="100000"/>
              </a:lnSpc>
              <a:buNone/>
            </a:pPr>
            <a:r>
              <a:rPr lang="en-US" b="1" dirty="0"/>
              <a:t>Army</a:t>
            </a:r>
          </a:p>
          <a:p>
            <a:pPr marL="0" indent="0">
              <a:lnSpc>
                <a:spcPct val="100000"/>
              </a:lnSpc>
              <a:spcBef>
                <a:spcPts val="0"/>
              </a:spcBef>
              <a:spcAft>
                <a:spcPts val="1200"/>
              </a:spcAft>
              <a:buNone/>
            </a:pPr>
            <a:r>
              <a:rPr lang="en-US" dirty="0">
                <a:solidFill>
                  <a:schemeClr val="accent2"/>
                </a:solidFill>
              </a:rPr>
              <a:t>goarmy.com/careers-and-jobs/specialty-careers/health-care.html</a:t>
            </a:r>
          </a:p>
          <a:p>
            <a:pPr marL="0" indent="0">
              <a:lnSpc>
                <a:spcPct val="100000"/>
              </a:lnSpc>
              <a:buNone/>
            </a:pPr>
            <a:r>
              <a:rPr lang="en-US" b="1" dirty="0"/>
              <a:t>National Guard</a:t>
            </a:r>
          </a:p>
          <a:p>
            <a:pPr marL="0" indent="0">
              <a:lnSpc>
                <a:spcPct val="100000"/>
              </a:lnSpc>
              <a:spcBef>
                <a:spcPts val="0"/>
              </a:spcBef>
              <a:spcAft>
                <a:spcPts val="1200"/>
              </a:spcAft>
              <a:buNone/>
            </a:pPr>
            <a:r>
              <a:rPr lang="en-US" dirty="0">
                <a:solidFill>
                  <a:schemeClr val="accent2"/>
                </a:solidFill>
              </a:rPr>
              <a:t>nationalguard.com/</a:t>
            </a:r>
            <a:r>
              <a:rPr lang="en-US" dirty="0" err="1">
                <a:solidFill>
                  <a:schemeClr val="accent2"/>
                </a:solidFill>
              </a:rPr>
              <a:t>amedd</a:t>
            </a:r>
            <a:endParaRPr lang="en-US" dirty="0">
              <a:solidFill>
                <a:schemeClr val="accent2"/>
              </a:solidFill>
            </a:endParaRPr>
          </a:p>
          <a:p>
            <a:pPr marL="0" indent="0">
              <a:lnSpc>
                <a:spcPct val="100000"/>
              </a:lnSpc>
              <a:buNone/>
            </a:pPr>
            <a:r>
              <a:rPr lang="en-US" b="1" dirty="0"/>
              <a:t>Navy</a:t>
            </a:r>
          </a:p>
          <a:p>
            <a:pPr marL="0" indent="0">
              <a:lnSpc>
                <a:spcPct val="100000"/>
              </a:lnSpc>
              <a:spcBef>
                <a:spcPts val="0"/>
              </a:spcBef>
              <a:spcAft>
                <a:spcPts val="1200"/>
              </a:spcAft>
              <a:buNone/>
            </a:pPr>
            <a:r>
              <a:rPr lang="en-US" dirty="0">
                <a:solidFill>
                  <a:schemeClr val="accent2"/>
                </a:solidFill>
              </a:rPr>
              <a:t>med.navy.mil/Medical-Corps/</a:t>
            </a:r>
          </a:p>
        </p:txBody>
      </p:sp>
    </p:spTree>
    <p:extLst>
      <p:ext uri="{BB962C8B-B14F-4D97-AF65-F5344CB8AC3E}">
        <p14:creationId xmlns:p14="http://schemas.microsoft.com/office/powerpoint/2010/main" val="322088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FC96E4-48F4-3317-1B8C-0B9CF8A375A8}"/>
              </a:ext>
            </a:extLst>
          </p:cNvPr>
          <p:cNvSpPr txBox="1"/>
          <p:nvPr/>
        </p:nvSpPr>
        <p:spPr>
          <a:xfrm>
            <a:off x="0" y="5867936"/>
            <a:ext cx="12192000" cy="461665"/>
          </a:xfrm>
          <a:prstGeom prst="rect">
            <a:avLst/>
          </a:prstGeom>
          <a:noFill/>
        </p:spPr>
        <p:txBody>
          <a:bodyPr wrap="square">
            <a:spAutoFit/>
          </a:bodyPr>
          <a:lstStyle/>
          <a:p>
            <a:pPr algn="ctr"/>
            <a:r>
              <a:rPr lang="en-US" sz="2400" b="1" dirty="0">
                <a:solidFill>
                  <a:schemeClr val="accent2"/>
                </a:solidFill>
              </a:rPr>
              <a:t>aamc.org/</a:t>
            </a:r>
            <a:r>
              <a:rPr lang="en-US" sz="2400" b="1" dirty="0" err="1">
                <a:solidFill>
                  <a:schemeClr val="accent2"/>
                </a:solidFill>
              </a:rPr>
              <a:t>stloan</a:t>
            </a:r>
            <a:endParaRPr lang="en-US" sz="2400" b="1" dirty="0">
              <a:solidFill>
                <a:schemeClr val="accent2"/>
              </a:solidFill>
            </a:endParaRPr>
          </a:p>
        </p:txBody>
      </p:sp>
      <p:pic>
        <p:nvPicPr>
          <p:cNvPr id="5" name="Picture 4">
            <a:extLst>
              <a:ext uri="{FF2B5EF4-FFF2-40B4-BE49-F238E27FC236}">
                <a16:creationId xmlns:a16="http://schemas.microsoft.com/office/drawing/2014/main" id="{609D179B-8A86-C27C-CC2B-845E74882BC3}"/>
              </a:ext>
            </a:extLst>
          </p:cNvPr>
          <p:cNvPicPr>
            <a:picLocks noChangeAspect="1"/>
          </p:cNvPicPr>
          <p:nvPr/>
        </p:nvPicPr>
        <p:blipFill>
          <a:blip r:embed="rId2"/>
          <a:stretch>
            <a:fillRect/>
          </a:stretch>
        </p:blipFill>
        <p:spPr>
          <a:xfrm>
            <a:off x="0" y="231503"/>
            <a:ext cx="12192000" cy="5525773"/>
          </a:xfrm>
          <a:prstGeom prst="rect">
            <a:avLst/>
          </a:prstGeom>
        </p:spPr>
      </p:pic>
    </p:spTree>
    <p:extLst>
      <p:ext uri="{BB962C8B-B14F-4D97-AF65-F5344CB8AC3E}">
        <p14:creationId xmlns:p14="http://schemas.microsoft.com/office/powerpoint/2010/main" val="377547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object 5">
            <a:extLst>
              <a:ext uri="{FF2B5EF4-FFF2-40B4-BE49-F238E27FC236}">
                <a16:creationId xmlns:a16="http://schemas.microsoft.com/office/drawing/2014/main" id="{02F2F25D-E0E6-F654-50FF-CD10719F0BD4}"/>
              </a:ext>
            </a:extLst>
          </p:cNvPr>
          <p:cNvPicPr>
            <a:picLocks/>
          </p:cNvPicPr>
          <p:nvPr/>
        </p:nvPicPr>
        <p:blipFill rotWithShape="1">
          <a:blip r:embed="rId3" cstate="print">
            <a:alphaModFix amt="35000"/>
          </a:blip>
          <a:stretch/>
        </p:blipFill>
        <p:spPr>
          <a:xfrm>
            <a:off x="1926771" y="15345"/>
            <a:ext cx="10265230" cy="6842655"/>
          </a:xfrm>
          <a:prstGeom prst="rect">
            <a:avLst/>
          </a:prstGeom>
        </p:spPr>
      </p:pic>
      <p:sp>
        <p:nvSpPr>
          <p:cNvPr id="27" name="Rectangle 26">
            <a:extLst>
              <a:ext uri="{FF2B5EF4-FFF2-40B4-BE49-F238E27FC236}">
                <a16:creationId xmlns:a16="http://schemas.microsoft.com/office/drawing/2014/main" id="{D14E7901-9DA0-A6EB-4AD9-2D2102A1BDCC}"/>
              </a:ext>
            </a:extLst>
          </p:cNvPr>
          <p:cNvSpPr/>
          <p:nvPr/>
        </p:nvSpPr>
        <p:spPr>
          <a:xfrm>
            <a:off x="0" y="174804"/>
            <a:ext cx="3724276" cy="6716073"/>
          </a:xfrm>
          <a:prstGeom prst="rect">
            <a:avLst/>
          </a:prstGeom>
          <a:gradFill flip="none" rotWithShape="1">
            <a:gsLst>
              <a:gs pos="0">
                <a:schemeClr val="bg1"/>
              </a:gs>
              <a:gs pos="86000">
                <a:schemeClr val="bg1"/>
              </a:gs>
              <a:gs pos="100000">
                <a:srgbClr val="FFFFFF">
                  <a:alpha val="0"/>
                </a:srgbClr>
              </a:gs>
              <a:gs pos="96000">
                <a:schemeClr val="bg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AD63DCE-5283-257F-D4A9-60E7AA405478}"/>
              </a:ext>
            </a:extLst>
          </p:cNvPr>
          <p:cNvGrpSpPr/>
          <p:nvPr/>
        </p:nvGrpSpPr>
        <p:grpSpPr>
          <a:xfrm>
            <a:off x="-786231" y="537244"/>
            <a:ext cx="7575311" cy="5736615"/>
            <a:chOff x="-1180611" y="1107544"/>
            <a:chExt cx="7575311" cy="5736615"/>
          </a:xfrm>
        </p:grpSpPr>
        <p:graphicFrame>
          <p:nvGraphicFramePr>
            <p:cNvPr id="17" name="Diagram 16">
              <a:extLst>
                <a:ext uri="{FF2B5EF4-FFF2-40B4-BE49-F238E27FC236}">
                  <a16:creationId xmlns:a16="http://schemas.microsoft.com/office/drawing/2014/main" id="{5588D141-E3FF-3210-9B00-2827F3B87617}"/>
                </a:ext>
              </a:extLst>
            </p:cNvPr>
            <p:cNvGraphicFramePr/>
            <p:nvPr/>
          </p:nvGraphicFramePr>
          <p:xfrm>
            <a:off x="-1180611" y="1107544"/>
            <a:ext cx="7575311" cy="5736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3">
              <a:extLst>
                <a:ext uri="{FF2B5EF4-FFF2-40B4-BE49-F238E27FC236}">
                  <a16:creationId xmlns:a16="http://schemas.microsoft.com/office/drawing/2014/main" id="{D2A9E5CF-28BA-F993-72AF-DCBCDBB4DF4E}"/>
                </a:ext>
              </a:extLst>
            </p:cNvPr>
            <p:cNvSpPr txBox="1">
              <a:spLocks noChangeArrowheads="1"/>
            </p:cNvSpPr>
            <p:nvPr/>
          </p:nvSpPr>
          <p:spPr bwMode="auto">
            <a:xfrm>
              <a:off x="597253" y="2267600"/>
              <a:ext cx="1931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MAKE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120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QUALIFYING PAYMENTS</a:t>
              </a:r>
            </a:p>
          </p:txBody>
        </p:sp>
        <p:sp>
          <p:nvSpPr>
            <p:cNvPr id="19" name="TextBox 14">
              <a:extLst>
                <a:ext uri="{FF2B5EF4-FFF2-40B4-BE49-F238E27FC236}">
                  <a16:creationId xmlns:a16="http://schemas.microsoft.com/office/drawing/2014/main" id="{60E72C87-B1D3-5703-22A0-D54C7FE0487E}"/>
                </a:ext>
              </a:extLst>
            </p:cNvPr>
            <p:cNvSpPr txBox="1">
              <a:spLocks noChangeArrowheads="1"/>
            </p:cNvSpPr>
            <p:nvPr/>
          </p:nvSpPr>
          <p:spPr bwMode="auto">
            <a:xfrm>
              <a:off x="2705220" y="2233035"/>
              <a:ext cx="18926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ENROLLED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 IN 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QUALIFYING REPAYMENT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PLAN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srgbClr val="FFFFFF"/>
                </a:solidFill>
                <a:effectLst/>
                <a:uLnTx/>
                <a:uFillTx/>
                <a:latin typeface="Arial"/>
              </a:endParaRPr>
            </a:p>
          </p:txBody>
        </p:sp>
        <p:sp>
          <p:nvSpPr>
            <p:cNvPr id="20" name="TextBox 19">
              <a:extLst>
                <a:ext uri="{FF2B5EF4-FFF2-40B4-BE49-F238E27FC236}">
                  <a16:creationId xmlns:a16="http://schemas.microsoft.com/office/drawing/2014/main" id="{B525B211-9A0F-2152-16BB-37488E5651CD}"/>
                </a:ext>
              </a:extLst>
            </p:cNvPr>
            <p:cNvSpPr txBox="1">
              <a:spLocks noChangeArrowheads="1"/>
            </p:cNvSpPr>
            <p:nvPr/>
          </p:nvSpPr>
          <p:spPr bwMode="auto">
            <a:xfrm>
              <a:off x="594019" y="4508653"/>
              <a:ext cx="1931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EMPLOYED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 FULL-TIME BY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QUALIFYING EMPLOYER</a:t>
              </a:r>
            </a:p>
          </p:txBody>
        </p:sp>
        <p:sp>
          <p:nvSpPr>
            <p:cNvPr id="21" name="TextBox 20">
              <a:extLst>
                <a:ext uri="{FF2B5EF4-FFF2-40B4-BE49-F238E27FC236}">
                  <a16:creationId xmlns:a16="http://schemas.microsoft.com/office/drawing/2014/main" id="{9832905F-C7FE-D9AD-8CBA-B0CCC0C40FE8}"/>
                </a:ext>
              </a:extLst>
            </p:cNvPr>
            <p:cNvSpPr txBox="1">
              <a:spLocks noChangeArrowheads="1"/>
            </p:cNvSpPr>
            <p:nvPr/>
          </p:nvSpPr>
          <p:spPr bwMode="auto">
            <a:xfrm>
              <a:off x="2705224" y="4508654"/>
              <a:ext cx="18926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Arial"/>
                </a:rPr>
                <a:t>REPAYING  QUALIFYING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chemeClr val="accent2"/>
                  </a:solidFill>
                  <a:effectLst/>
                  <a:uLnTx/>
                  <a:uFillTx/>
                  <a:latin typeface="Arial"/>
                </a:rPr>
                <a:t>LOANS</a:t>
              </a:r>
            </a:p>
          </p:txBody>
        </p:sp>
      </p:grpSp>
      <p:grpSp>
        <p:nvGrpSpPr>
          <p:cNvPr id="26" name="Group 25">
            <a:extLst>
              <a:ext uri="{FF2B5EF4-FFF2-40B4-BE49-F238E27FC236}">
                <a16:creationId xmlns:a16="http://schemas.microsoft.com/office/drawing/2014/main" id="{FEDF38B9-A9F3-93B4-1303-C4B843C55278}"/>
              </a:ext>
            </a:extLst>
          </p:cNvPr>
          <p:cNvGrpSpPr/>
          <p:nvPr/>
        </p:nvGrpSpPr>
        <p:grpSpPr>
          <a:xfrm>
            <a:off x="6294158" y="2123903"/>
            <a:ext cx="4888832" cy="3950847"/>
            <a:chOff x="6395756" y="1836040"/>
            <a:chExt cx="4888832" cy="3950847"/>
          </a:xfrm>
        </p:grpSpPr>
        <p:grpSp>
          <p:nvGrpSpPr>
            <p:cNvPr id="22" name="Group 21">
              <a:extLst>
                <a:ext uri="{FF2B5EF4-FFF2-40B4-BE49-F238E27FC236}">
                  <a16:creationId xmlns:a16="http://schemas.microsoft.com/office/drawing/2014/main" id="{A70F0B50-F0F9-A12C-6972-4FED06937FB5}"/>
                </a:ext>
              </a:extLst>
            </p:cNvPr>
            <p:cNvGrpSpPr/>
            <p:nvPr/>
          </p:nvGrpSpPr>
          <p:grpSpPr>
            <a:xfrm>
              <a:off x="6395756" y="1836040"/>
              <a:ext cx="4888832" cy="3463876"/>
              <a:chOff x="6394700" y="2644140"/>
              <a:chExt cx="4888832" cy="3463876"/>
            </a:xfrm>
          </p:grpSpPr>
          <p:sp>
            <p:nvSpPr>
              <p:cNvPr id="23" name="Rectangle 22">
                <a:extLst>
                  <a:ext uri="{FF2B5EF4-FFF2-40B4-BE49-F238E27FC236}">
                    <a16:creationId xmlns:a16="http://schemas.microsoft.com/office/drawing/2014/main" id="{CA10F90D-0257-3DA2-DE0C-7D42593A9D90}"/>
                  </a:ext>
                </a:extLst>
              </p:cNvPr>
              <p:cNvSpPr/>
              <p:nvPr/>
            </p:nvSpPr>
            <p:spPr>
              <a:xfrm>
                <a:off x="6394700" y="2644140"/>
                <a:ext cx="4888832" cy="2862322"/>
              </a:xfrm>
              <a:prstGeom prst="rect">
                <a:avLst/>
              </a:prstGeom>
              <a:noFill/>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000" b="1" i="0" u="none" strike="noStrike" kern="0" cap="none" spc="0" normalizeH="0" baseline="0" noProof="0" dirty="0">
                    <a:ln w="12700">
                      <a:noFill/>
                      <a:prstDash val="solid"/>
                    </a:ln>
                    <a:effectLst/>
                    <a:uLnTx/>
                    <a:uFillTx/>
                    <a:ea typeface="Roboto" panose="02000000000000000000" pitchFamily="2" charset="0"/>
                  </a:rPr>
                  <a:t>PUBLIC SERVICE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000" b="1" i="0" u="none" strike="noStrike" kern="0" cap="none" spc="0" normalizeH="0" baseline="0" noProof="0" dirty="0">
                    <a:ln w="12700">
                      <a:noFill/>
                      <a:prstDash val="solid"/>
                    </a:ln>
                    <a:effectLst/>
                    <a:uLnTx/>
                    <a:uFillTx/>
                    <a:ea typeface="Roboto" panose="02000000000000000000" pitchFamily="2" charset="0"/>
                  </a:rPr>
                  <a:t>LOAN FORGIVENESS (PSLF)</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4000" b="1" i="0" u="none" strike="noStrike" kern="0" cap="none" spc="0" normalizeH="0" baseline="0" noProof="0" dirty="0">
                    <a:ln w="12700">
                      <a:noFill/>
                      <a:prstDash val="solid"/>
                    </a:ln>
                    <a:effectLst/>
                    <a:uLnTx/>
                    <a:uFillTx/>
                    <a:ea typeface="Roboto" panose="02000000000000000000" pitchFamily="2" charset="0"/>
                  </a:rPr>
                  <a:t>PROGRAM</a:t>
                </a:r>
              </a:p>
            </p:txBody>
          </p:sp>
          <p:sp>
            <p:nvSpPr>
              <p:cNvPr id="24" name="TextBox 23">
                <a:extLst>
                  <a:ext uri="{FF2B5EF4-FFF2-40B4-BE49-F238E27FC236}">
                    <a16:creationId xmlns:a16="http://schemas.microsoft.com/office/drawing/2014/main" id="{EE967EAB-F5D9-ADC2-4D35-9103EE17E317}"/>
                  </a:ext>
                </a:extLst>
              </p:cNvPr>
              <p:cNvSpPr txBox="1"/>
              <p:nvPr/>
            </p:nvSpPr>
            <p:spPr>
              <a:xfrm>
                <a:off x="6509639" y="5584796"/>
                <a:ext cx="465895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Tax Free Forgiveness</a:t>
                </a:r>
              </a:p>
            </p:txBody>
          </p:sp>
        </p:grpSp>
        <p:sp>
          <p:nvSpPr>
            <p:cNvPr id="25" name="TextBox 24">
              <a:extLst>
                <a:ext uri="{FF2B5EF4-FFF2-40B4-BE49-F238E27FC236}">
                  <a16:creationId xmlns:a16="http://schemas.microsoft.com/office/drawing/2014/main" id="{4BE7667A-DC67-81E8-2DDF-A6FE51C3E8E1}"/>
                </a:ext>
              </a:extLst>
            </p:cNvPr>
            <p:cNvSpPr txBox="1"/>
            <p:nvPr/>
          </p:nvSpPr>
          <p:spPr>
            <a:xfrm>
              <a:off x="6591090" y="5263667"/>
              <a:ext cx="4498164" cy="523220"/>
            </a:xfrm>
            <a:prstGeom prst="rect">
              <a:avLst/>
            </a:prstGeom>
            <a:noFill/>
          </p:spPr>
          <p:txBody>
            <a:bodyPr wrap="square">
              <a:spAutoFit/>
            </a:bodyPr>
            <a:lstStyle/>
            <a:p>
              <a:pPr algn="ctr" defTabSz="914400">
                <a:buClr>
                  <a:srgbClr val="000000"/>
                </a:buClr>
                <a:buSzPts val="2400"/>
                <a:defRPr/>
              </a:pPr>
              <a:r>
                <a:rPr lang="en-US" sz="2800" dirty="0">
                  <a:solidFill>
                    <a:schemeClr val="bg2">
                      <a:lumMod val="10000"/>
                    </a:schemeClr>
                  </a:solidFill>
                  <a:ea typeface="Roboto"/>
                  <a:cs typeface="Roboto"/>
                  <a:sym typeface="Roboto"/>
                </a:rPr>
                <a:t>studentaid.gov/</a:t>
              </a:r>
              <a:r>
                <a:rPr lang="en-US" sz="2800" dirty="0" err="1">
                  <a:solidFill>
                    <a:schemeClr val="bg2">
                      <a:lumMod val="10000"/>
                    </a:schemeClr>
                  </a:solidFill>
                  <a:ea typeface="Roboto"/>
                  <a:cs typeface="Roboto"/>
                  <a:sym typeface="Roboto"/>
                </a:rPr>
                <a:t>pslf</a:t>
              </a:r>
              <a:endParaRPr lang="en-US" sz="2800" dirty="0">
                <a:solidFill>
                  <a:schemeClr val="bg2">
                    <a:lumMod val="10000"/>
                  </a:schemeClr>
                </a:solidFill>
                <a:ea typeface="Arial"/>
                <a:cs typeface="Arial"/>
                <a:sym typeface="Arial"/>
              </a:endParaRPr>
            </a:p>
          </p:txBody>
        </p:sp>
      </p:grpSp>
    </p:spTree>
    <p:extLst>
      <p:ext uri="{BB962C8B-B14F-4D97-AF65-F5344CB8AC3E}">
        <p14:creationId xmlns:p14="http://schemas.microsoft.com/office/powerpoint/2010/main" val="163620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2ECE-B0F7-70B8-874B-6FE4E0C5992D}"/>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C8DCEBD0-AE91-9D0C-D594-B33184151749}"/>
              </a:ext>
            </a:extLst>
          </p:cNvPr>
          <p:cNvSpPr>
            <a:spLocks noGrp="1"/>
          </p:cNvSpPr>
          <p:nvPr>
            <p:ph idx="1"/>
          </p:nvPr>
        </p:nvSpPr>
        <p:spPr/>
        <p:txBody>
          <a:bodyPr>
            <a:normAutofit/>
          </a:bodyPr>
          <a:lstStyle/>
          <a:p>
            <a:pPr marL="457200" indent="-457200">
              <a:buFont typeface="+mj-lt"/>
              <a:buAutoNum type="arabicPeriod"/>
            </a:pPr>
            <a:r>
              <a:rPr lang="en-US" dirty="0"/>
              <a:t>Identify at least two federal programs that offer financial support.</a:t>
            </a:r>
          </a:p>
          <a:p>
            <a:pPr marL="457200" indent="-457200">
              <a:buFont typeface="+mj-lt"/>
              <a:buAutoNum type="arabicPeriod"/>
            </a:pPr>
            <a:r>
              <a:rPr lang="en-US" dirty="0"/>
              <a:t>Demonstrate how to research state and local programs that offer financial support.</a:t>
            </a:r>
          </a:p>
          <a:p>
            <a:pPr marL="457200" indent="-457200">
              <a:buFont typeface="+mj-lt"/>
              <a:buAutoNum type="arabicPeriod"/>
            </a:pPr>
            <a:r>
              <a:rPr lang="en-US" dirty="0"/>
              <a:t>Explain why students can be confident in the financial future of a career in family medicine.</a:t>
            </a:r>
          </a:p>
          <a:p>
            <a:pPr marL="457200" indent="-457200">
              <a:buFont typeface="+mj-lt"/>
              <a:buAutoNum type="arabicPeriod"/>
            </a:pPr>
            <a:r>
              <a:rPr lang="en-US" dirty="0"/>
              <a:t>Address realities of the financial implications of a career in family medicine, including the cost of medical education and accurate FM employment and payment prospects.</a:t>
            </a:r>
          </a:p>
        </p:txBody>
      </p:sp>
    </p:spTree>
    <p:extLst>
      <p:ext uri="{BB962C8B-B14F-4D97-AF65-F5344CB8AC3E}">
        <p14:creationId xmlns:p14="http://schemas.microsoft.com/office/powerpoint/2010/main" val="317365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201D37-310F-E3DD-282C-0FB478989B7B}"/>
              </a:ext>
            </a:extLst>
          </p:cNvPr>
          <p:cNvPicPr>
            <a:picLocks noChangeAspect="1"/>
          </p:cNvPicPr>
          <p:nvPr/>
        </p:nvPicPr>
        <p:blipFill rotWithShape="1">
          <a:blip r:embed="rId2"/>
          <a:srcRect l="844" t="16417" r="5969" b="6000"/>
          <a:stretch/>
        </p:blipFill>
        <p:spPr>
          <a:xfrm>
            <a:off x="0" y="0"/>
            <a:ext cx="12191624" cy="570945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DE14EDE-E4D0-C916-479D-85A81EC7AFE0}"/>
              </a:ext>
            </a:extLst>
          </p:cNvPr>
          <p:cNvSpPr txBox="1"/>
          <p:nvPr/>
        </p:nvSpPr>
        <p:spPr>
          <a:xfrm>
            <a:off x="0" y="5900594"/>
            <a:ext cx="12192000" cy="461665"/>
          </a:xfrm>
          <a:prstGeom prst="rect">
            <a:avLst/>
          </a:prstGeom>
          <a:noFill/>
        </p:spPr>
        <p:txBody>
          <a:bodyPr wrap="square">
            <a:spAutoFit/>
          </a:bodyPr>
          <a:lstStyle/>
          <a:p>
            <a:pPr algn="ctr"/>
            <a:r>
              <a:rPr lang="en-US" sz="2400" b="1" dirty="0">
                <a:solidFill>
                  <a:schemeClr val="accent2"/>
                </a:solidFill>
              </a:rPr>
              <a:t>studentaid.gov/</a:t>
            </a:r>
            <a:r>
              <a:rPr lang="en-US" sz="2400" b="1" dirty="0" err="1">
                <a:solidFill>
                  <a:schemeClr val="accent2"/>
                </a:solidFill>
              </a:rPr>
              <a:t>pslf</a:t>
            </a:r>
            <a:endParaRPr lang="en-US" sz="2400" b="1" dirty="0">
              <a:solidFill>
                <a:schemeClr val="accent2"/>
              </a:solidFill>
            </a:endParaRPr>
          </a:p>
        </p:txBody>
      </p:sp>
    </p:spTree>
    <p:extLst>
      <p:ext uri="{BB962C8B-B14F-4D97-AF65-F5344CB8AC3E}">
        <p14:creationId xmlns:p14="http://schemas.microsoft.com/office/powerpoint/2010/main" val="3300518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16F79B7-3608-17B4-C129-F72E294E73E3}"/>
              </a:ext>
            </a:extLst>
          </p:cNvPr>
          <p:cNvGraphicFramePr>
            <a:graphicFrameLocks noGrp="1"/>
          </p:cNvGraphicFramePr>
          <p:nvPr>
            <p:extLst>
              <p:ext uri="{D42A27DB-BD31-4B8C-83A1-F6EECF244321}">
                <p14:modId xmlns:p14="http://schemas.microsoft.com/office/powerpoint/2010/main" val="2428942992"/>
              </p:ext>
            </p:extLst>
          </p:nvPr>
        </p:nvGraphicFramePr>
        <p:xfrm>
          <a:off x="234461" y="420076"/>
          <a:ext cx="11685567" cy="4432886"/>
        </p:xfrm>
        <a:graphic>
          <a:graphicData uri="http://schemas.openxmlformats.org/drawingml/2006/table">
            <a:tbl>
              <a:tblPr firstRow="1" bandRow="1">
                <a:tableStyleId>{5C22544A-7EE6-4342-B048-85BDC9FD1C3A}</a:tableStyleId>
              </a:tblPr>
              <a:tblGrid>
                <a:gridCol w="2481384">
                  <a:extLst>
                    <a:ext uri="{9D8B030D-6E8A-4147-A177-3AD203B41FA5}">
                      <a16:colId xmlns:a16="http://schemas.microsoft.com/office/drawing/2014/main" val="3070215642"/>
                    </a:ext>
                  </a:extLst>
                </a:gridCol>
                <a:gridCol w="1992922">
                  <a:extLst>
                    <a:ext uri="{9D8B030D-6E8A-4147-A177-3AD203B41FA5}">
                      <a16:colId xmlns:a16="http://schemas.microsoft.com/office/drawing/2014/main" val="2950422335"/>
                    </a:ext>
                  </a:extLst>
                </a:gridCol>
                <a:gridCol w="1836615">
                  <a:extLst>
                    <a:ext uri="{9D8B030D-6E8A-4147-A177-3AD203B41FA5}">
                      <a16:colId xmlns:a16="http://schemas.microsoft.com/office/drawing/2014/main" val="1741430417"/>
                    </a:ext>
                  </a:extLst>
                </a:gridCol>
                <a:gridCol w="1699846">
                  <a:extLst>
                    <a:ext uri="{9D8B030D-6E8A-4147-A177-3AD203B41FA5}">
                      <a16:colId xmlns:a16="http://schemas.microsoft.com/office/drawing/2014/main" val="2419765325"/>
                    </a:ext>
                  </a:extLst>
                </a:gridCol>
                <a:gridCol w="1727204">
                  <a:extLst>
                    <a:ext uri="{9D8B030D-6E8A-4147-A177-3AD203B41FA5}">
                      <a16:colId xmlns:a16="http://schemas.microsoft.com/office/drawing/2014/main" val="2521729233"/>
                    </a:ext>
                  </a:extLst>
                </a:gridCol>
                <a:gridCol w="1947596">
                  <a:extLst>
                    <a:ext uri="{9D8B030D-6E8A-4147-A177-3AD203B41FA5}">
                      <a16:colId xmlns:a16="http://schemas.microsoft.com/office/drawing/2014/main" val="2465722737"/>
                    </a:ext>
                  </a:extLst>
                </a:gridCol>
              </a:tblGrid>
              <a:tr h="370840">
                <a:tc gridSpan="6">
                  <a:txBody>
                    <a:bodyPr/>
                    <a:lstStyle/>
                    <a:p>
                      <a:pPr algn="ctr"/>
                      <a:r>
                        <a:rPr lang="en-US" dirty="0"/>
                        <a:t>Family Medicine Repayment Example</a:t>
                      </a:r>
                    </a:p>
                    <a:p>
                      <a:pPr lvl="0" algn="ctr">
                        <a:buNone/>
                      </a:pPr>
                      <a:r>
                        <a:rPr lang="en-US" dirty="0"/>
                        <a:t>$200,000 Borrowed (Direct Loans)</a:t>
                      </a:r>
                    </a:p>
                    <a:p>
                      <a:pPr lvl="0" algn="ctr">
                        <a:buNone/>
                      </a:pPr>
                      <a:r>
                        <a:rPr lang="en-US" dirty="0"/>
                        <a:t>Residency Stipend PGY-1: $62,700</a:t>
                      </a:r>
                    </a:p>
                    <a:p>
                      <a:pPr lvl="0" algn="ctr">
                        <a:buNone/>
                      </a:pPr>
                      <a:r>
                        <a:rPr lang="en-US" dirty="0"/>
                        <a:t>Post-Residency Salary: $255,000</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9052490"/>
                  </a:ext>
                </a:extLst>
              </a:tr>
              <a:tr h="683846">
                <a:tc>
                  <a:txBody>
                    <a:bodyPr/>
                    <a:lstStyle/>
                    <a:p>
                      <a:pPr algn="ctr"/>
                      <a:r>
                        <a:rPr lang="en-US" dirty="0"/>
                        <a:t>Repayment Plan</a:t>
                      </a:r>
                    </a:p>
                  </a:txBody>
                  <a:tcPr anchor="ctr"/>
                </a:tc>
                <a:tc>
                  <a:txBody>
                    <a:bodyPr/>
                    <a:lstStyle/>
                    <a:p>
                      <a:pPr algn="ctr"/>
                      <a:r>
                        <a:rPr lang="en-US" dirty="0"/>
                        <a:t>Payments During Residency</a:t>
                      </a:r>
                    </a:p>
                  </a:txBody>
                  <a:tcPr anchor="ctr"/>
                </a:tc>
                <a:tc>
                  <a:txBody>
                    <a:bodyPr/>
                    <a:lstStyle/>
                    <a:p>
                      <a:pPr algn="ctr"/>
                      <a:r>
                        <a:rPr lang="en-US" dirty="0"/>
                        <a:t>Payments Post-Residency</a:t>
                      </a:r>
                    </a:p>
                  </a:txBody>
                  <a:tcPr anchor="ctr"/>
                </a:tc>
                <a:tc>
                  <a:txBody>
                    <a:bodyPr/>
                    <a:lstStyle/>
                    <a:p>
                      <a:pPr algn="ctr"/>
                      <a:r>
                        <a:rPr lang="en-US" dirty="0"/>
                        <a:t>Total Amount Repaid</a:t>
                      </a:r>
                    </a:p>
                  </a:txBody>
                  <a:tcPr anchor="ctr"/>
                </a:tc>
                <a:tc>
                  <a:txBody>
                    <a:bodyPr/>
                    <a:lstStyle/>
                    <a:p>
                      <a:pPr algn="ctr"/>
                      <a:r>
                        <a:rPr lang="en-US" dirty="0"/>
                        <a:t>Total Forgiven Through PSLF</a:t>
                      </a:r>
                    </a:p>
                  </a:txBody>
                  <a:tcPr anchor="ctr"/>
                </a:tc>
                <a:tc>
                  <a:txBody>
                    <a:bodyPr/>
                    <a:lstStyle/>
                    <a:p>
                      <a:pPr algn="ctr"/>
                      <a:r>
                        <a:rPr lang="en-US" dirty="0"/>
                        <a:t>Total Forgiven Through Plan</a:t>
                      </a:r>
                    </a:p>
                  </a:txBody>
                  <a:tcPr anchor="ctr"/>
                </a:tc>
                <a:extLst>
                  <a:ext uri="{0D108BD9-81ED-4DB2-BD59-A6C34878D82A}">
                    <a16:rowId xmlns:a16="http://schemas.microsoft.com/office/drawing/2014/main" val="1029031968"/>
                  </a:ext>
                </a:extLst>
              </a:tr>
              <a:tr h="370840">
                <a:tc>
                  <a:txBody>
                    <a:bodyPr/>
                    <a:lstStyle/>
                    <a:p>
                      <a:pPr algn="ctr"/>
                      <a:r>
                        <a:rPr lang="en-US" dirty="0"/>
                        <a:t>Forbearance/Standard</a:t>
                      </a:r>
                    </a:p>
                  </a:txBody>
                  <a:tcPr anchor="ctr"/>
                </a:tc>
                <a:tc>
                  <a:txBody>
                    <a:bodyPr/>
                    <a:lstStyle/>
                    <a:p>
                      <a:pPr algn="ctr"/>
                      <a:r>
                        <a:rPr lang="en-US" dirty="0"/>
                        <a:t>$0</a:t>
                      </a:r>
                    </a:p>
                    <a:p>
                      <a:pPr lvl="0" algn="ctr">
                        <a:buNone/>
                      </a:pPr>
                      <a:r>
                        <a:rPr lang="en-US" dirty="0"/>
                        <a:t>(3 yrs.)</a:t>
                      </a:r>
                    </a:p>
                  </a:txBody>
                  <a:tcPr anchor="ctr"/>
                </a:tc>
                <a:tc>
                  <a:txBody>
                    <a:bodyPr/>
                    <a:lstStyle/>
                    <a:p>
                      <a:pPr algn="ctr"/>
                      <a:r>
                        <a:rPr lang="en-US" dirty="0"/>
                        <a:t>$2,700</a:t>
                      </a:r>
                    </a:p>
                    <a:p>
                      <a:pPr lvl="0" algn="ctr">
                        <a:buNone/>
                      </a:pPr>
                      <a:r>
                        <a:rPr lang="en-US" dirty="0"/>
                        <a:t>(10 yrs.)</a:t>
                      </a:r>
                    </a:p>
                  </a:txBody>
                  <a:tcPr anchor="ctr"/>
                </a:tc>
                <a:tc>
                  <a:txBody>
                    <a:bodyPr/>
                    <a:lstStyle/>
                    <a:p>
                      <a:pPr algn="ctr"/>
                      <a:r>
                        <a:rPr lang="en-US" dirty="0"/>
                        <a:t>$328,000</a:t>
                      </a:r>
                    </a:p>
                  </a:txBody>
                  <a:tcPr anchor="ctr"/>
                </a:tc>
                <a:tc>
                  <a:txBody>
                    <a:bodyPr/>
                    <a:lstStyle/>
                    <a:p>
                      <a:pPr algn="ctr"/>
                      <a:r>
                        <a:rPr lang="en-US" dirty="0"/>
                        <a:t>N/A</a:t>
                      </a:r>
                    </a:p>
                  </a:txBody>
                  <a:tcPr anchor="ctr"/>
                </a:tc>
                <a:tc>
                  <a:txBody>
                    <a:bodyPr/>
                    <a:lstStyle/>
                    <a:p>
                      <a:pPr algn="ctr"/>
                      <a:r>
                        <a:rPr lang="en-US" dirty="0"/>
                        <a:t>N/A</a:t>
                      </a:r>
                    </a:p>
                  </a:txBody>
                  <a:tcPr anchor="ctr"/>
                </a:tc>
                <a:extLst>
                  <a:ext uri="{0D108BD9-81ED-4DB2-BD59-A6C34878D82A}">
                    <a16:rowId xmlns:a16="http://schemas.microsoft.com/office/drawing/2014/main" val="4217704705"/>
                  </a:ext>
                </a:extLst>
              </a:tr>
              <a:tr h="370840">
                <a:tc>
                  <a:txBody>
                    <a:bodyPr/>
                    <a:lstStyle/>
                    <a:p>
                      <a:pPr algn="ctr"/>
                      <a:r>
                        <a:rPr lang="en-US" dirty="0"/>
                        <a:t>SAVE </a:t>
                      </a:r>
                      <a:r>
                        <a:rPr lang="en-US" dirty="0">
                          <a:solidFill>
                            <a:schemeClr val="accent2"/>
                          </a:solidFill>
                        </a:rPr>
                        <a:t>with </a:t>
                      </a:r>
                      <a:r>
                        <a:rPr lang="en-US" dirty="0"/>
                        <a:t>PSLF</a:t>
                      </a:r>
                    </a:p>
                  </a:txBody>
                  <a:tcPr anchor="ctr"/>
                </a:tc>
                <a:tc>
                  <a:txBody>
                    <a:bodyPr/>
                    <a:lstStyle/>
                    <a:p>
                      <a:pPr algn="ctr"/>
                      <a:r>
                        <a:rPr lang="en-US" dirty="0"/>
                        <a:t>$240 - $270</a:t>
                      </a:r>
                    </a:p>
                    <a:p>
                      <a:pPr lvl="0" algn="ctr">
                        <a:buNone/>
                      </a:pPr>
                      <a:r>
                        <a:rPr lang="en-US" dirty="0"/>
                        <a:t>(3 yrs.)</a:t>
                      </a:r>
                    </a:p>
                  </a:txBody>
                  <a:tcPr anchor="ctr"/>
                </a:tc>
                <a:tc>
                  <a:txBody>
                    <a:bodyPr/>
                    <a:lstStyle/>
                    <a:p>
                      <a:pPr algn="ctr"/>
                      <a:r>
                        <a:rPr lang="en-US" dirty="0"/>
                        <a:t>$2,000 - $2,200</a:t>
                      </a:r>
                    </a:p>
                    <a:p>
                      <a:pPr lvl="0" algn="ctr">
                        <a:buNone/>
                      </a:pPr>
                      <a:r>
                        <a:rPr lang="en-US" dirty="0"/>
                        <a:t>(7 yrs.)</a:t>
                      </a:r>
                    </a:p>
                  </a:txBody>
                  <a:tcPr anchor="ctr"/>
                </a:tc>
                <a:tc>
                  <a:txBody>
                    <a:bodyPr/>
                    <a:lstStyle/>
                    <a:p>
                      <a:pPr algn="ctr"/>
                      <a:r>
                        <a:rPr lang="en-US" dirty="0"/>
                        <a:t>$183,000</a:t>
                      </a:r>
                    </a:p>
                  </a:txBody>
                  <a:tcPr anchor="ctr"/>
                </a:tc>
                <a:tc>
                  <a:txBody>
                    <a:bodyPr/>
                    <a:lstStyle/>
                    <a:p>
                      <a:pPr algn="ctr"/>
                      <a:r>
                        <a:rPr lang="en-US" dirty="0"/>
                        <a:t>~ $109,000</a:t>
                      </a:r>
                    </a:p>
                  </a:txBody>
                  <a:tcPr anchor="ctr"/>
                </a:tc>
                <a:tc>
                  <a:txBody>
                    <a:bodyPr/>
                    <a:lstStyle/>
                    <a:p>
                      <a:pPr algn="ctr"/>
                      <a:r>
                        <a:rPr lang="en-US" dirty="0"/>
                        <a:t>N/A</a:t>
                      </a:r>
                    </a:p>
                  </a:txBody>
                  <a:tcPr anchor="ctr"/>
                </a:tc>
                <a:extLst>
                  <a:ext uri="{0D108BD9-81ED-4DB2-BD59-A6C34878D82A}">
                    <a16:rowId xmlns:a16="http://schemas.microsoft.com/office/drawing/2014/main" val="328631249"/>
                  </a:ext>
                </a:extLst>
              </a:tr>
              <a:tr h="370840">
                <a:tc>
                  <a:txBody>
                    <a:bodyPr/>
                    <a:lstStyle/>
                    <a:p>
                      <a:pPr algn="ctr"/>
                      <a:r>
                        <a:rPr lang="en-US" dirty="0"/>
                        <a:t>Save </a:t>
                      </a:r>
                      <a:r>
                        <a:rPr lang="en-US" dirty="0">
                          <a:solidFill>
                            <a:schemeClr val="accent2"/>
                          </a:solidFill>
                        </a:rPr>
                        <a:t>without</a:t>
                      </a:r>
                      <a:r>
                        <a:rPr lang="en-US" dirty="0"/>
                        <a:t> PSLF</a:t>
                      </a:r>
                    </a:p>
                  </a:txBody>
                  <a:tcPr anchor="ctr"/>
                </a:tc>
                <a:tc>
                  <a:txBody>
                    <a:bodyPr/>
                    <a:lstStyle/>
                    <a:p>
                      <a:pPr algn="ctr"/>
                      <a:r>
                        <a:rPr lang="en-US" dirty="0"/>
                        <a:t>$240 - $270 </a:t>
                      </a:r>
                    </a:p>
                    <a:p>
                      <a:pPr lvl="0" algn="ctr">
                        <a:buNone/>
                      </a:pPr>
                      <a:r>
                        <a:rPr lang="en-US" dirty="0"/>
                        <a:t>(3 yrs.)</a:t>
                      </a:r>
                    </a:p>
                  </a:txBody>
                  <a:tcPr anchor="ctr"/>
                </a:tc>
                <a:tc>
                  <a:txBody>
                    <a:bodyPr/>
                    <a:lstStyle/>
                    <a:p>
                      <a:pPr algn="ctr"/>
                      <a:r>
                        <a:rPr lang="en-US" dirty="0"/>
                        <a:t>$2,000 - $2,400</a:t>
                      </a:r>
                    </a:p>
                    <a:p>
                      <a:pPr lvl="0" algn="ctr">
                        <a:buNone/>
                      </a:pPr>
                      <a:r>
                        <a:rPr lang="en-US" dirty="0"/>
                        <a:t>(12 yrs.)</a:t>
                      </a:r>
                    </a:p>
                  </a:txBody>
                  <a:tcPr anchor="ctr"/>
                </a:tc>
                <a:tc>
                  <a:txBody>
                    <a:bodyPr/>
                    <a:lstStyle/>
                    <a:p>
                      <a:pPr algn="ctr"/>
                      <a:r>
                        <a:rPr lang="en-US" dirty="0"/>
                        <a:t>$308,000</a:t>
                      </a:r>
                    </a:p>
                  </a:txBody>
                  <a:tcPr anchor="ctr"/>
                </a:tc>
                <a:tc>
                  <a:txBody>
                    <a:bodyPr/>
                    <a:lstStyle/>
                    <a:p>
                      <a:pPr algn="ctr"/>
                      <a:r>
                        <a:rPr lang="en-US" dirty="0"/>
                        <a:t>N/A</a:t>
                      </a:r>
                    </a:p>
                  </a:txBody>
                  <a:tcPr anchor="ctr"/>
                </a:tc>
                <a:tc>
                  <a:txBody>
                    <a:bodyPr/>
                    <a:lstStyle/>
                    <a:p>
                      <a:pPr algn="ctr"/>
                      <a:r>
                        <a:rPr lang="en-US" dirty="0"/>
                        <a:t>N/A - loan paid off before 25 yrs.</a:t>
                      </a:r>
                    </a:p>
                  </a:txBody>
                  <a:tcPr anchor="ctr"/>
                </a:tc>
                <a:extLst>
                  <a:ext uri="{0D108BD9-81ED-4DB2-BD59-A6C34878D82A}">
                    <a16:rowId xmlns:a16="http://schemas.microsoft.com/office/drawing/2014/main" val="2022348590"/>
                  </a:ext>
                </a:extLst>
              </a:tr>
              <a:tr h="370840">
                <a:tc>
                  <a:txBody>
                    <a:bodyPr/>
                    <a:lstStyle/>
                    <a:p>
                      <a:pPr algn="ctr"/>
                      <a:r>
                        <a:rPr lang="en-US" dirty="0"/>
                        <a:t>Standard</a:t>
                      </a:r>
                    </a:p>
                  </a:txBody>
                  <a:tcPr anchor="ctr"/>
                </a:tc>
                <a:tc>
                  <a:txBody>
                    <a:bodyPr/>
                    <a:lstStyle/>
                    <a:p>
                      <a:pPr algn="ctr"/>
                      <a:r>
                        <a:rPr lang="en-US" dirty="0"/>
                        <a:t>$1,785</a:t>
                      </a:r>
                    </a:p>
                    <a:p>
                      <a:pPr lvl="0" algn="ctr">
                        <a:buNone/>
                      </a:pPr>
                      <a:r>
                        <a:rPr lang="en-US" dirty="0"/>
                        <a:t>(3 yrs.)</a:t>
                      </a:r>
                    </a:p>
                  </a:txBody>
                  <a:tcPr anchor="ctr"/>
                </a:tc>
                <a:tc>
                  <a:txBody>
                    <a:bodyPr/>
                    <a:lstStyle/>
                    <a:p>
                      <a:pPr algn="ctr"/>
                      <a:r>
                        <a:rPr lang="en-US" dirty="0"/>
                        <a:t>$1,785</a:t>
                      </a:r>
                    </a:p>
                    <a:p>
                      <a:pPr lvl="0" algn="ctr">
                        <a:buNone/>
                      </a:pPr>
                      <a:r>
                        <a:rPr lang="en-US" dirty="0"/>
                        <a:t>(7 yrs.)</a:t>
                      </a:r>
                    </a:p>
                  </a:txBody>
                  <a:tcPr anchor="ctr"/>
                </a:tc>
                <a:tc>
                  <a:txBody>
                    <a:bodyPr/>
                    <a:lstStyle/>
                    <a:p>
                      <a:pPr algn="ctr"/>
                      <a:r>
                        <a:rPr lang="en-US" dirty="0"/>
                        <a:t>$214,200</a:t>
                      </a:r>
                    </a:p>
                  </a:txBody>
                  <a:tcPr anchor="ctr"/>
                </a:tc>
                <a:tc>
                  <a:txBody>
                    <a:bodyPr/>
                    <a:lstStyle/>
                    <a:p>
                      <a:pPr algn="ctr"/>
                      <a:r>
                        <a:rPr lang="en-US" dirty="0"/>
                        <a:t>N/A</a:t>
                      </a:r>
                    </a:p>
                  </a:txBody>
                  <a:tcPr anchor="ctr"/>
                </a:tc>
                <a:tc>
                  <a:txBody>
                    <a:bodyPr/>
                    <a:lstStyle/>
                    <a:p>
                      <a:pPr algn="ctr"/>
                      <a:r>
                        <a:rPr lang="en-US" dirty="0"/>
                        <a:t>N/A</a:t>
                      </a:r>
                    </a:p>
                  </a:txBody>
                  <a:tcPr anchor="ctr"/>
                </a:tc>
                <a:extLst>
                  <a:ext uri="{0D108BD9-81ED-4DB2-BD59-A6C34878D82A}">
                    <a16:rowId xmlns:a16="http://schemas.microsoft.com/office/drawing/2014/main" val="360081185"/>
                  </a:ext>
                </a:extLst>
              </a:tr>
            </a:tbl>
          </a:graphicData>
        </a:graphic>
      </p:graphicFrame>
      <p:sp>
        <p:nvSpPr>
          <p:cNvPr id="5" name="TextBox 4">
            <a:extLst>
              <a:ext uri="{FF2B5EF4-FFF2-40B4-BE49-F238E27FC236}">
                <a16:creationId xmlns:a16="http://schemas.microsoft.com/office/drawing/2014/main" id="{C325177C-A38A-A6C8-F669-2B035B1A2E30}"/>
              </a:ext>
            </a:extLst>
          </p:cNvPr>
          <p:cNvSpPr txBox="1"/>
          <p:nvPr/>
        </p:nvSpPr>
        <p:spPr>
          <a:xfrm>
            <a:off x="234461" y="5173784"/>
            <a:ext cx="11683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Post-Residency Salary Source: 2023 Review of Physician an Advanced Practitioner Recruiting Incentives, AMN Healthcare. Family Medicine, Low Salary $120K, Average Salary $255K, High Salary $325K. PGY-1 Stipend based on AAMC estimate for 2024 graduate.  Numbers in this example are estimated and rounded and are provided as an example only.  Borrowers should contact their loan servicer to discuss repayment options and monthly payment amounts.</a:t>
            </a:r>
            <a:endParaRPr lang="en-US" sz="1400" dirty="0">
              <a:cs typeface="Arial" panose="020B0604020202020204"/>
            </a:endParaRPr>
          </a:p>
        </p:txBody>
      </p:sp>
    </p:spTree>
    <p:extLst>
      <p:ext uri="{BB962C8B-B14F-4D97-AF65-F5344CB8AC3E}">
        <p14:creationId xmlns:p14="http://schemas.microsoft.com/office/powerpoint/2010/main" val="1345712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039689-0733-4C22-0EF7-693E72FD879D}"/>
              </a:ext>
            </a:extLst>
          </p:cNvPr>
          <p:cNvSpPr>
            <a:spLocks noGrp="1"/>
          </p:cNvSpPr>
          <p:nvPr>
            <p:ph type="title"/>
          </p:nvPr>
        </p:nvSpPr>
        <p:spPr>
          <a:xfrm>
            <a:off x="716763" y="789668"/>
            <a:ext cx="5249175" cy="1325563"/>
          </a:xfrm>
        </p:spPr>
        <p:txBody>
          <a:bodyPr>
            <a:normAutofit/>
          </a:bodyPr>
          <a:lstStyle/>
          <a:p>
            <a:pPr algn="ctr"/>
            <a:r>
              <a:rPr lang="en-US" dirty="0"/>
              <a:t>AAMC FIRST Program</a:t>
            </a:r>
          </a:p>
        </p:txBody>
      </p:sp>
      <p:sp>
        <p:nvSpPr>
          <p:cNvPr id="5" name="Text Placeholder 4">
            <a:extLst>
              <a:ext uri="{FF2B5EF4-FFF2-40B4-BE49-F238E27FC236}">
                <a16:creationId xmlns:a16="http://schemas.microsoft.com/office/drawing/2014/main" id="{3B2882DC-160A-B535-248B-FA351D8093BD}"/>
              </a:ext>
            </a:extLst>
          </p:cNvPr>
          <p:cNvSpPr>
            <a:spLocks noGrp="1"/>
          </p:cNvSpPr>
          <p:nvPr>
            <p:ph type="body" idx="4294967295"/>
          </p:nvPr>
        </p:nvSpPr>
        <p:spPr>
          <a:xfrm>
            <a:off x="712450" y="2630488"/>
            <a:ext cx="5257800" cy="3263900"/>
          </a:xfrm>
        </p:spPr>
        <p:txBody>
          <a:bodyPr/>
          <a:lstStyle/>
          <a:p>
            <a:pPr marL="0" indent="0" algn="ctr">
              <a:buNone/>
            </a:pPr>
            <a:r>
              <a:rPr lang="en-US" sz="2400" b="1" dirty="0">
                <a:solidFill>
                  <a:schemeClr val="accent2"/>
                </a:solidFill>
                <a:latin typeface="Arial"/>
              </a:rPr>
              <a:t>a</a:t>
            </a:r>
            <a:r>
              <a:rPr kumimoji="0" lang="en-US" sz="2400" b="1" i="0" u="none" strike="noStrike" kern="1200" cap="none" spc="0" normalizeH="0" baseline="0" noProof="0" dirty="0">
                <a:ln>
                  <a:noFill/>
                </a:ln>
                <a:solidFill>
                  <a:schemeClr val="accent2"/>
                </a:solidFill>
                <a:effectLst/>
                <a:uLnTx/>
                <a:uFillTx/>
                <a:latin typeface="Arial"/>
                <a:ea typeface="+mn-ea"/>
                <a:cs typeface="+mn-cs"/>
              </a:rPr>
              <a:t>amc.org/first</a:t>
            </a:r>
          </a:p>
          <a:p>
            <a:endParaRPr lang="en-US" dirty="0">
              <a:solidFill>
                <a:schemeClr val="accent2"/>
              </a:solidFill>
            </a:endParaRPr>
          </a:p>
        </p:txBody>
      </p:sp>
      <p:pic>
        <p:nvPicPr>
          <p:cNvPr id="2" name="Picture 1" descr="A screenshot of a web page&#10;&#10;Description automatically generated">
            <a:extLst>
              <a:ext uri="{FF2B5EF4-FFF2-40B4-BE49-F238E27FC236}">
                <a16:creationId xmlns:a16="http://schemas.microsoft.com/office/drawing/2014/main" id="{7340A48C-0ED7-7E85-DD25-91D0B16435A6}"/>
              </a:ext>
            </a:extLst>
          </p:cNvPr>
          <p:cNvPicPr>
            <a:picLocks noChangeAspect="1"/>
          </p:cNvPicPr>
          <p:nvPr/>
        </p:nvPicPr>
        <p:blipFill>
          <a:blip r:embed="rId3"/>
          <a:stretch>
            <a:fillRect/>
          </a:stretch>
        </p:blipFill>
        <p:spPr>
          <a:xfrm>
            <a:off x="6104626" y="24472"/>
            <a:ext cx="5963727" cy="6809057"/>
          </a:xfrm>
          <a:prstGeom prst="rect">
            <a:avLst/>
          </a:prstGeom>
        </p:spPr>
      </p:pic>
    </p:spTree>
    <p:extLst>
      <p:ext uri="{BB962C8B-B14F-4D97-AF65-F5344CB8AC3E}">
        <p14:creationId xmlns:p14="http://schemas.microsoft.com/office/powerpoint/2010/main" val="142305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9338C-21A2-CD4A-46DC-F531C447D2A8}"/>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C1B55A8F-E169-E4CE-4258-AB2A599F2B77}"/>
              </a:ext>
            </a:extLst>
          </p:cNvPr>
          <p:cNvSpPr>
            <a:spLocks noGrp="1"/>
          </p:cNvSpPr>
          <p:nvPr>
            <p:ph idx="1"/>
          </p:nvPr>
        </p:nvSpPr>
        <p:spPr/>
        <p:txBody>
          <a:bodyPr/>
          <a:lstStyle/>
          <a:p>
            <a:pPr marL="342900" indent="-342900">
              <a:buFont typeface="Arial" panose="020B0604020202020204" pitchFamily="34" charset="0"/>
              <a:buChar char="•"/>
            </a:pPr>
            <a:r>
              <a:rPr lang="en-US" dirty="0"/>
              <a:t>AAFP – aafp.org</a:t>
            </a:r>
          </a:p>
          <a:p>
            <a:pPr marL="342900" indent="-342900">
              <a:buFont typeface="Arial" panose="020B0604020202020204" pitchFamily="34" charset="0"/>
              <a:buChar char="•"/>
            </a:pPr>
            <a:r>
              <a:rPr lang="en-US" dirty="0"/>
              <a:t>AAMC FIRST Program – aamc.org</a:t>
            </a:r>
          </a:p>
          <a:p>
            <a:pPr marL="342900" indent="-342900">
              <a:buFont typeface="Arial" panose="020B0604020202020204" pitchFamily="34" charset="0"/>
              <a:buChar char="•"/>
            </a:pPr>
            <a:r>
              <a:rPr lang="en-US" dirty="0"/>
              <a:t>AAMC Careers in Medicine Program – aamc.org/cim</a:t>
            </a:r>
          </a:p>
          <a:p>
            <a:pPr marL="342900" indent="-342900">
              <a:buFont typeface="Arial" panose="020B0604020202020204" pitchFamily="34" charset="0"/>
              <a:buChar char="•"/>
            </a:pPr>
            <a:r>
              <a:rPr lang="en-US" dirty="0"/>
              <a:t>Health Resources Services Administration – hrsa.gov</a:t>
            </a:r>
          </a:p>
          <a:p>
            <a:pPr marL="342900" indent="-342900">
              <a:buFont typeface="Arial" panose="020B0604020202020204" pitchFamily="34" charset="0"/>
              <a:buChar char="•"/>
            </a:pPr>
            <a:r>
              <a:rPr lang="en-US" dirty="0"/>
              <a:t>Public Service Loan Forgiveness – studentaid.gov/</a:t>
            </a:r>
            <a:r>
              <a:rPr lang="en-US" dirty="0" err="1"/>
              <a:t>pslf</a:t>
            </a:r>
            <a:endParaRPr lang="en-US" dirty="0"/>
          </a:p>
          <a:p>
            <a:pPr marL="342900" indent="-342900">
              <a:buFont typeface="Arial" panose="020B0604020202020204" pitchFamily="34" charset="0"/>
              <a:buChar char="•"/>
            </a:pPr>
            <a:r>
              <a:rPr lang="en-US" dirty="0"/>
              <a:t>Veterans Administration - vacareers.va.gov/careers/physician-jobs</a:t>
            </a:r>
          </a:p>
          <a:p>
            <a:pPr marL="342900" indent="-342900">
              <a:buFont typeface="Arial" panose="020B0604020202020204" pitchFamily="34" charset="0"/>
              <a:buChar char="•"/>
            </a:pPr>
            <a:r>
              <a:rPr lang="en-US" dirty="0"/>
              <a:t>Financial Aid Staff</a:t>
            </a:r>
          </a:p>
        </p:txBody>
      </p:sp>
    </p:spTree>
    <p:extLst>
      <p:ext uri="{BB962C8B-B14F-4D97-AF65-F5344CB8AC3E}">
        <p14:creationId xmlns:p14="http://schemas.microsoft.com/office/powerpoint/2010/main" val="2353906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60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A871-7E64-0A6E-383A-CE39296E996A}"/>
              </a:ext>
            </a:extLst>
          </p:cNvPr>
          <p:cNvSpPr>
            <a:spLocks noGrp="1"/>
          </p:cNvSpPr>
          <p:nvPr>
            <p:ph type="title"/>
          </p:nvPr>
        </p:nvSpPr>
        <p:spPr/>
        <p:txBody>
          <a:bodyPr>
            <a:noAutofit/>
          </a:bodyPr>
          <a:lstStyle/>
          <a:p>
            <a:pPr algn="ctr">
              <a:lnSpc>
                <a:spcPct val="100000"/>
              </a:lnSpc>
            </a:pPr>
            <a:r>
              <a:rPr lang="en-US" dirty="0"/>
              <a:t>AAMC Fee Assistance Program</a:t>
            </a:r>
          </a:p>
        </p:txBody>
      </p:sp>
      <p:sp>
        <p:nvSpPr>
          <p:cNvPr id="3" name="Text Placeholder 2">
            <a:extLst>
              <a:ext uri="{FF2B5EF4-FFF2-40B4-BE49-F238E27FC236}">
                <a16:creationId xmlns:a16="http://schemas.microsoft.com/office/drawing/2014/main" id="{8389B0F2-0544-FC4C-E72D-21F710591BA5}"/>
              </a:ext>
            </a:extLst>
          </p:cNvPr>
          <p:cNvSpPr>
            <a:spLocks noGrp="1"/>
          </p:cNvSpPr>
          <p:nvPr>
            <p:ph sz="half" idx="1"/>
          </p:nvPr>
        </p:nvSpPr>
        <p:spPr>
          <a:xfrm>
            <a:off x="838199" y="2296885"/>
            <a:ext cx="5508171" cy="3880077"/>
          </a:xfrm>
        </p:spPr>
        <p:txBody>
          <a:bodyPr/>
          <a:lstStyle/>
          <a:p>
            <a:pPr marL="0" indent="0" algn="ctr">
              <a:lnSpc>
                <a:spcPct val="100000"/>
              </a:lnSpc>
              <a:buNone/>
            </a:pPr>
            <a:r>
              <a:rPr lang="en-US" sz="2800" dirty="0"/>
              <a:t>Provides financial assistance to help cover the costs associated with applying to medical school.</a:t>
            </a:r>
          </a:p>
          <a:p>
            <a:pPr marL="0" indent="0" algn="ctr">
              <a:lnSpc>
                <a:spcPct val="100000"/>
              </a:lnSpc>
              <a:buNone/>
            </a:pPr>
            <a:r>
              <a:rPr lang="en-US" sz="2800" b="1" dirty="0">
                <a:solidFill>
                  <a:schemeClr val="accent2"/>
                </a:solidFill>
              </a:rPr>
              <a:t>aamc.org/fap</a:t>
            </a:r>
          </a:p>
        </p:txBody>
      </p:sp>
      <p:pic>
        <p:nvPicPr>
          <p:cNvPr id="5" name="Picture Placeholder 4" descr="Piggy bank on white background">
            <a:extLst>
              <a:ext uri="{FF2B5EF4-FFF2-40B4-BE49-F238E27FC236}">
                <a16:creationId xmlns:a16="http://schemas.microsoft.com/office/drawing/2014/main" id="{273A3584-2268-A1F5-D417-42C60C57893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1128742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5D30-BD07-C2BA-4056-80A34CB8FEDA}"/>
              </a:ext>
            </a:extLst>
          </p:cNvPr>
          <p:cNvSpPr>
            <a:spLocks noGrp="1"/>
          </p:cNvSpPr>
          <p:nvPr>
            <p:ph type="title"/>
          </p:nvPr>
        </p:nvSpPr>
        <p:spPr>
          <a:xfrm>
            <a:off x="5932713" y="365125"/>
            <a:ext cx="5366657" cy="1325563"/>
          </a:xfrm>
        </p:spPr>
        <p:txBody>
          <a:bodyPr>
            <a:normAutofit/>
          </a:bodyPr>
          <a:lstStyle/>
          <a:p>
            <a:pPr algn="ctr"/>
            <a:r>
              <a:rPr lang="en-US" dirty="0"/>
              <a:t>FAP Eligibility </a:t>
            </a:r>
          </a:p>
        </p:txBody>
      </p:sp>
      <p:sp>
        <p:nvSpPr>
          <p:cNvPr id="3" name="Content Placeholder 2">
            <a:extLst>
              <a:ext uri="{FF2B5EF4-FFF2-40B4-BE49-F238E27FC236}">
                <a16:creationId xmlns:a16="http://schemas.microsoft.com/office/drawing/2014/main" id="{D3EF2500-8266-3F3D-F7E4-C996AC3CB7E6}"/>
              </a:ext>
            </a:extLst>
          </p:cNvPr>
          <p:cNvSpPr>
            <a:spLocks noGrp="1"/>
          </p:cNvSpPr>
          <p:nvPr>
            <p:ph sz="half" idx="2"/>
          </p:nvPr>
        </p:nvSpPr>
        <p:spPr>
          <a:xfrm>
            <a:off x="5959927" y="1825625"/>
            <a:ext cx="5312229" cy="4351338"/>
          </a:xfrm>
        </p:spPr>
        <p:txBody>
          <a:bodyPr/>
          <a:lstStyle/>
          <a:p>
            <a:pPr marL="342900" indent="-342900">
              <a:lnSpc>
                <a:spcPct val="100000"/>
              </a:lnSpc>
              <a:spcAft>
                <a:spcPts val="1200"/>
              </a:spcAft>
              <a:buFont typeface="Arial" panose="020B0604020202020204" pitchFamily="34" charset="0"/>
              <a:buChar char="•"/>
            </a:pPr>
            <a:r>
              <a:rPr lang="en-US" sz="2800" dirty="0"/>
              <a:t>U.S. based home address</a:t>
            </a:r>
          </a:p>
          <a:p>
            <a:pPr marL="342900" indent="-342900">
              <a:lnSpc>
                <a:spcPct val="100000"/>
              </a:lnSpc>
              <a:spcAft>
                <a:spcPts val="1200"/>
              </a:spcAft>
              <a:buFont typeface="Arial" panose="020B0604020202020204" pitchFamily="34" charset="0"/>
              <a:buChar char="•"/>
            </a:pPr>
            <a:r>
              <a:rPr lang="en-US" sz="2800" dirty="0"/>
              <a:t>Approval tied to U.S. Department of Health and Human Services' poverty level guidelines</a:t>
            </a:r>
          </a:p>
          <a:p>
            <a:pPr marL="342900" indent="-342900">
              <a:lnSpc>
                <a:spcPct val="100000"/>
              </a:lnSpc>
              <a:spcAft>
                <a:spcPts val="1200"/>
              </a:spcAft>
              <a:buFont typeface="Arial" panose="020B0604020202020204" pitchFamily="34" charset="0"/>
              <a:buChar char="•"/>
            </a:pPr>
            <a:r>
              <a:rPr lang="en-US" sz="2800" dirty="0"/>
              <a:t>Parental information required for applicants under age 26</a:t>
            </a:r>
          </a:p>
          <a:p>
            <a:pPr marL="0" indent="0">
              <a:buNone/>
            </a:pPr>
            <a:endParaRPr lang="en-US" dirty="0"/>
          </a:p>
        </p:txBody>
      </p:sp>
      <p:pic>
        <p:nvPicPr>
          <p:cNvPr id="6" name="Picture 5" descr="A person sitting at a desk using a computer&#10;&#10;Description automatically generated">
            <a:extLst>
              <a:ext uri="{FF2B5EF4-FFF2-40B4-BE49-F238E27FC236}">
                <a16:creationId xmlns:a16="http://schemas.microsoft.com/office/drawing/2014/main" id="{C0E1FAE6-3EE0-EC8A-D586-62A5BE9D0A44}"/>
              </a:ext>
            </a:extLst>
          </p:cNvPr>
          <p:cNvPicPr>
            <a:picLocks noChangeAspect="1"/>
          </p:cNvPicPr>
          <p:nvPr/>
        </p:nvPicPr>
        <p:blipFill rotWithShape="1">
          <a:blip r:embed="rId3">
            <a:extLst>
              <a:ext uri="{28A0092B-C50C-407E-A947-70E740481C1C}">
                <a14:useLocalDpi xmlns:a14="http://schemas.microsoft.com/office/drawing/2010/main" val="0"/>
              </a:ext>
            </a:extLst>
          </a:blip>
          <a:srcRect b="7387"/>
          <a:stretch/>
        </p:blipFill>
        <p:spPr>
          <a:xfrm flipH="1">
            <a:off x="0" y="-1"/>
            <a:ext cx="4942114" cy="6865531"/>
          </a:xfrm>
          <a:prstGeom prst="rect">
            <a:avLst/>
          </a:prstGeom>
        </p:spPr>
      </p:pic>
    </p:spTree>
    <p:extLst>
      <p:ext uri="{BB962C8B-B14F-4D97-AF65-F5344CB8AC3E}">
        <p14:creationId xmlns:p14="http://schemas.microsoft.com/office/powerpoint/2010/main" val="34700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748E-90D1-8C2F-5580-9E9ABB14ACF0}"/>
              </a:ext>
            </a:extLst>
          </p:cNvPr>
          <p:cNvSpPr>
            <a:spLocks noGrp="1"/>
          </p:cNvSpPr>
          <p:nvPr>
            <p:ph type="title"/>
          </p:nvPr>
        </p:nvSpPr>
        <p:spPr/>
        <p:txBody>
          <a:bodyPr>
            <a:normAutofit/>
          </a:bodyPr>
          <a:lstStyle/>
          <a:p>
            <a:r>
              <a:rPr lang="en-US" dirty="0"/>
              <a:t>Benefits</a:t>
            </a:r>
          </a:p>
        </p:txBody>
      </p:sp>
      <p:sp>
        <p:nvSpPr>
          <p:cNvPr id="3" name="Text Placeholder 2">
            <a:extLst>
              <a:ext uri="{FF2B5EF4-FFF2-40B4-BE49-F238E27FC236}">
                <a16:creationId xmlns:a16="http://schemas.microsoft.com/office/drawing/2014/main" id="{6A416BE3-AE38-8F95-8840-19E7AB77091C}"/>
              </a:ext>
            </a:extLst>
          </p:cNvPr>
          <p:cNvSpPr>
            <a:spLocks noGrp="1"/>
          </p:cNvSpPr>
          <p:nvPr>
            <p:ph idx="1"/>
          </p:nvPr>
        </p:nvSpPr>
        <p:spPr>
          <a:xfrm>
            <a:off x="838200" y="1825625"/>
            <a:ext cx="8287891" cy="4351338"/>
          </a:xfrm>
        </p:spPr>
        <p:txBody>
          <a:bodyPr>
            <a:normAutofit fontScale="85000" lnSpcReduction="10000"/>
          </a:bodyPr>
          <a:lstStyle/>
          <a:p>
            <a:pPr marL="342900" indent="-342900">
              <a:lnSpc>
                <a:spcPct val="100000"/>
              </a:lnSpc>
              <a:buFont typeface="Arial" panose="020B0604020202020204" pitchFamily="34" charset="0"/>
              <a:buChar char="•"/>
            </a:pPr>
            <a:r>
              <a:rPr lang="en-US" dirty="0"/>
              <a:t>Reduced MCAT registration and rescheduling fees </a:t>
            </a:r>
          </a:p>
          <a:p>
            <a:pPr marL="342900" indent="-342900">
              <a:lnSpc>
                <a:spcPct val="100000"/>
              </a:lnSpc>
              <a:buFont typeface="Arial" panose="020B0604020202020204" pitchFamily="34" charset="0"/>
              <a:buChar char="•"/>
            </a:pPr>
            <a:r>
              <a:rPr lang="en-US" dirty="0"/>
              <a:t>Free MCAT preparation resources</a:t>
            </a:r>
          </a:p>
          <a:p>
            <a:pPr marL="342900" indent="-342900">
              <a:lnSpc>
                <a:spcPct val="100000"/>
              </a:lnSpc>
              <a:buFont typeface="Arial" panose="020B0604020202020204" pitchFamily="34" charset="0"/>
              <a:buChar char="•"/>
            </a:pPr>
            <a:r>
              <a:rPr lang="en-US" dirty="0"/>
              <a:t>Complimentary access to the MSAR (Medical School Admission Requirements) database</a:t>
            </a:r>
          </a:p>
          <a:p>
            <a:pPr marL="342900" indent="-342900">
              <a:lnSpc>
                <a:spcPct val="100000"/>
              </a:lnSpc>
              <a:buFont typeface="Arial" panose="020B0604020202020204" pitchFamily="34" charset="0"/>
              <a:buChar char="•"/>
            </a:pPr>
            <a:r>
              <a:rPr lang="en-US" dirty="0"/>
              <a:t>Waiver for all AMCAS® (American Medical College Application Service®) fees (up to 20 medical school designations)</a:t>
            </a:r>
          </a:p>
          <a:p>
            <a:pPr marL="342900" indent="-342900">
              <a:lnSpc>
                <a:spcPct val="100000"/>
              </a:lnSpc>
              <a:buFont typeface="Arial" panose="020B0604020202020204" pitchFamily="34" charset="0"/>
              <a:buChar char="•"/>
            </a:pPr>
            <a:r>
              <a:rPr lang="en-US" dirty="0"/>
              <a:t>Waiver for AAMC </a:t>
            </a:r>
            <a:r>
              <a:rPr lang="en-US" dirty="0" err="1"/>
              <a:t>PREviewTM</a:t>
            </a:r>
            <a:r>
              <a:rPr lang="en-US" dirty="0"/>
              <a:t> exam registration fees</a:t>
            </a:r>
          </a:p>
          <a:p>
            <a:pPr marL="342900" indent="-342900">
              <a:lnSpc>
                <a:spcPct val="100000"/>
              </a:lnSpc>
              <a:buFont typeface="Arial" panose="020B0604020202020204" pitchFamily="34" charset="0"/>
              <a:buChar char="•"/>
            </a:pPr>
            <a:r>
              <a:rPr lang="en-US" dirty="0"/>
              <a:t>Consideration for a stipend to assist with the cost of an updated evaluation, if needed for MCAT Accommodations (Requires an additional application) </a:t>
            </a:r>
          </a:p>
        </p:txBody>
      </p:sp>
      <p:sp>
        <p:nvSpPr>
          <p:cNvPr id="4" name="TextBox 3">
            <a:extLst>
              <a:ext uri="{FF2B5EF4-FFF2-40B4-BE49-F238E27FC236}">
                <a16:creationId xmlns:a16="http://schemas.microsoft.com/office/drawing/2014/main" id="{D4BA710E-4106-2B40-B083-1EE1D8BB93EA}"/>
              </a:ext>
            </a:extLst>
          </p:cNvPr>
          <p:cNvSpPr txBox="1"/>
          <p:nvPr/>
        </p:nvSpPr>
        <p:spPr>
          <a:xfrm>
            <a:off x="9126091" y="2090172"/>
            <a:ext cx="2316480" cy="2492990"/>
          </a:xfrm>
          <a:prstGeom prst="rect">
            <a:avLst/>
          </a:prstGeom>
          <a:solidFill>
            <a:schemeClr val="accent1"/>
          </a:solidFill>
        </p:spPr>
        <p:txBody>
          <a:bodyPr wrap="square">
            <a:spAutoFit/>
          </a:bodyPr>
          <a:lstStyle/>
          <a:p>
            <a:pPr algn="ctr">
              <a:defRPr/>
            </a:pPr>
            <a:endParaRPr lang="en-US" sz="2800" b="1" dirty="0">
              <a:solidFill>
                <a:srgbClr val="F8901F"/>
              </a:solidFill>
              <a:latin typeface="+mj-lt"/>
              <a:ea typeface="Roboto" panose="02000000000000000000" pitchFamily="2" charset="0"/>
            </a:endParaRPr>
          </a:p>
          <a:p>
            <a:pPr algn="ctr">
              <a:defRPr/>
            </a:pPr>
            <a:r>
              <a:rPr lang="en-US" sz="2800" b="1" dirty="0">
                <a:ln>
                  <a:solidFill>
                    <a:schemeClr val="bg1"/>
                  </a:solidFill>
                </a:ln>
                <a:solidFill>
                  <a:schemeClr val="accent2"/>
                </a:solidFill>
                <a:latin typeface="+mj-lt"/>
                <a:ea typeface="Roboto" panose="02000000000000000000" pitchFamily="2" charset="0"/>
              </a:rPr>
              <a:t>Remember!</a:t>
            </a:r>
          </a:p>
          <a:p>
            <a:pPr algn="ctr">
              <a:defRPr/>
            </a:pPr>
            <a:r>
              <a:rPr lang="en-US" sz="2400" b="1" dirty="0">
                <a:solidFill>
                  <a:schemeClr val="bg1"/>
                </a:solidFill>
                <a:latin typeface="+mj-lt"/>
                <a:ea typeface="Roboto" panose="02000000000000000000" pitchFamily="2" charset="0"/>
              </a:rPr>
              <a:t>Benefits are </a:t>
            </a:r>
            <a:r>
              <a:rPr lang="en-US" sz="2400" b="1" u="sng" dirty="0">
                <a:solidFill>
                  <a:schemeClr val="bg1"/>
                </a:solidFill>
                <a:latin typeface="+mj-lt"/>
                <a:ea typeface="Roboto" panose="02000000000000000000" pitchFamily="2" charset="0"/>
              </a:rPr>
              <a:t>NOT</a:t>
            </a:r>
            <a:r>
              <a:rPr lang="en-US" sz="2400" b="1" dirty="0">
                <a:solidFill>
                  <a:schemeClr val="bg1"/>
                </a:solidFill>
                <a:latin typeface="+mj-lt"/>
                <a:ea typeface="Roboto" panose="02000000000000000000" pitchFamily="2" charset="0"/>
              </a:rPr>
              <a:t> retroactive</a:t>
            </a:r>
          </a:p>
          <a:p>
            <a:pPr algn="ctr">
              <a:defRPr/>
            </a:pPr>
            <a:endParaRPr lang="en-US" sz="2800" b="1" dirty="0">
              <a:solidFill>
                <a:schemeClr val="bg1"/>
              </a:solidFill>
              <a:latin typeface="+mj-lt"/>
              <a:ea typeface="Roboto" panose="02000000000000000000" pitchFamily="2" charset="0"/>
            </a:endParaRPr>
          </a:p>
        </p:txBody>
      </p:sp>
    </p:spTree>
    <p:extLst>
      <p:ext uri="{BB962C8B-B14F-4D97-AF65-F5344CB8AC3E}">
        <p14:creationId xmlns:p14="http://schemas.microsoft.com/office/powerpoint/2010/main" val="11197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DCE248-A5F0-ABC3-FEA9-37DAE29AC059}"/>
              </a:ext>
            </a:extLst>
          </p:cNvPr>
          <p:cNvPicPr>
            <a:picLocks noChangeAspect="1"/>
          </p:cNvPicPr>
          <p:nvPr/>
        </p:nvPicPr>
        <p:blipFill rotWithShape="1">
          <a:blip r:embed="rId3"/>
          <a:srcRect l="4806" t="3333" b="3968"/>
          <a:stretch/>
        </p:blipFill>
        <p:spPr>
          <a:xfrm>
            <a:off x="774071" y="0"/>
            <a:ext cx="5924604" cy="6346291"/>
          </a:xfrm>
          <a:prstGeom prst="rect">
            <a:avLst/>
          </a:prstGeom>
          <a:ln>
            <a:noFill/>
          </a:ln>
          <a:effectLst>
            <a:outerShdw blurRad="292100" dist="139700" dir="2700000" algn="tl" rotWithShape="0">
              <a:srgbClr val="333333">
                <a:alpha val="65000"/>
              </a:srgbClr>
            </a:outerShdw>
          </a:effectLst>
        </p:spPr>
      </p:pic>
      <p:grpSp>
        <p:nvGrpSpPr>
          <p:cNvPr id="20" name="Group 19">
            <a:extLst>
              <a:ext uri="{FF2B5EF4-FFF2-40B4-BE49-F238E27FC236}">
                <a16:creationId xmlns:a16="http://schemas.microsoft.com/office/drawing/2014/main" id="{FC454048-A019-F29B-577D-96E78CC4F9B5}"/>
              </a:ext>
            </a:extLst>
          </p:cNvPr>
          <p:cNvGrpSpPr/>
          <p:nvPr/>
        </p:nvGrpSpPr>
        <p:grpSpPr>
          <a:xfrm>
            <a:off x="7149597" y="1218359"/>
            <a:ext cx="4445871" cy="4212854"/>
            <a:chOff x="7149597" y="1218359"/>
            <a:chExt cx="4445871" cy="4212854"/>
          </a:xfrm>
        </p:grpSpPr>
        <p:grpSp>
          <p:nvGrpSpPr>
            <p:cNvPr id="8" name="Group 7">
              <a:extLst>
                <a:ext uri="{FF2B5EF4-FFF2-40B4-BE49-F238E27FC236}">
                  <a16:creationId xmlns:a16="http://schemas.microsoft.com/office/drawing/2014/main" id="{CA0AC5EC-C292-56FC-85BC-ECF9CCB595F1}"/>
                </a:ext>
              </a:extLst>
            </p:cNvPr>
            <p:cNvGrpSpPr/>
            <p:nvPr/>
          </p:nvGrpSpPr>
          <p:grpSpPr>
            <a:xfrm>
              <a:off x="7149597" y="1218359"/>
              <a:ext cx="4445871" cy="4212854"/>
              <a:chOff x="928979" y="1173043"/>
              <a:chExt cx="4445871" cy="4212854"/>
            </a:xfrm>
          </p:grpSpPr>
          <p:sp>
            <p:nvSpPr>
              <p:cNvPr id="9" name="Freeform: Shape 8">
                <a:extLst>
                  <a:ext uri="{FF2B5EF4-FFF2-40B4-BE49-F238E27FC236}">
                    <a16:creationId xmlns:a16="http://schemas.microsoft.com/office/drawing/2014/main" id="{951C447C-4730-6750-3756-ADBE085D7531}"/>
                  </a:ext>
                </a:extLst>
              </p:cNvPr>
              <p:cNvSpPr/>
              <p:nvPr/>
            </p:nvSpPr>
            <p:spPr>
              <a:xfrm>
                <a:off x="928979" y="1204811"/>
                <a:ext cx="4445871" cy="1270736"/>
              </a:xfrm>
              <a:custGeom>
                <a:avLst/>
                <a:gdLst>
                  <a:gd name="connsiteX0" fmla="*/ 0 w 4445871"/>
                  <a:gd name="connsiteY0" fmla="*/ 0 h 1270736"/>
                  <a:gd name="connsiteX1" fmla="*/ 4445871 w 4445871"/>
                  <a:gd name="connsiteY1" fmla="*/ 0 h 1270736"/>
                  <a:gd name="connsiteX2" fmla="*/ 4445871 w 4445871"/>
                  <a:gd name="connsiteY2" fmla="*/ 1270736 h 1270736"/>
                  <a:gd name="connsiteX3" fmla="*/ 0 w 4445871"/>
                  <a:gd name="connsiteY3" fmla="*/ 1270736 h 1270736"/>
                  <a:gd name="connsiteX4" fmla="*/ 0 w 4445871"/>
                  <a:gd name="connsiteY4" fmla="*/ 0 h 12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71" h="1270736">
                    <a:moveTo>
                      <a:pt x="0" y="0"/>
                    </a:moveTo>
                    <a:lnTo>
                      <a:pt x="4445871" y="0"/>
                    </a:lnTo>
                    <a:lnTo>
                      <a:pt x="4445871" y="1270736"/>
                    </a:lnTo>
                    <a:lnTo>
                      <a:pt x="0" y="1270736"/>
                    </a:lnTo>
                    <a:lnTo>
                      <a:pt x="0" y="0"/>
                    </a:lnTo>
                    <a:close/>
                  </a:path>
                </a:pathLst>
              </a:custGeom>
              <a:solidFill>
                <a:schemeClr val="accent1"/>
              </a:solidFill>
              <a:ln>
                <a:noFill/>
              </a:ln>
            </p:spPr>
            <p:style>
              <a:lnRef idx="1">
                <a:scrgbClr r="0" g="0" b="0"/>
              </a:lnRef>
              <a:fillRef idx="1">
                <a:scrgbClr r="0" g="0" b="0"/>
              </a:fillRef>
              <a:effectRef idx="0">
                <a:schemeClr val="lt2">
                  <a:alpha val="40000"/>
                  <a:hueOff val="0"/>
                  <a:satOff val="0"/>
                  <a:lumOff val="0"/>
                  <a:alphaOff val="0"/>
                </a:schemeClr>
              </a:effectRef>
              <a:fontRef idx="minor">
                <a:schemeClr val="dk1">
                  <a:hueOff val="0"/>
                  <a:satOff val="0"/>
                  <a:lumOff val="0"/>
                  <a:alphaOff val="0"/>
                </a:schemeClr>
              </a:fontRef>
            </p:style>
            <p:txBody>
              <a:bodyPr spcFirstLastPara="0" vert="horz" wrap="square" lIns="860712" tIns="137160" rIns="137160" bIns="137160" numCol="1" spcCol="1270" anchor="ctr" anchorCtr="0">
                <a:noAutofit/>
              </a:bodyPr>
              <a:lstStyle/>
              <a:p>
                <a:pPr marL="0" lvl="0" indent="0" algn="r" defTabSz="1600200">
                  <a:lnSpc>
                    <a:spcPct val="90000"/>
                  </a:lnSpc>
                  <a:spcBef>
                    <a:spcPct val="0"/>
                  </a:spcBef>
                  <a:spcAft>
                    <a:spcPct val="35000"/>
                  </a:spcAft>
                  <a:buNone/>
                </a:pPr>
                <a:r>
                  <a:rPr lang="en-US" sz="3600" kern="1200" dirty="0">
                    <a:solidFill>
                      <a:schemeClr val="bg1"/>
                    </a:solidFill>
                  </a:rPr>
                  <a:t>202-828-0600</a:t>
                </a:r>
              </a:p>
            </p:txBody>
          </p:sp>
          <p:sp>
            <p:nvSpPr>
              <p:cNvPr id="10" name="Rectangle 9" descr="Speaker Phone">
                <a:extLst>
                  <a:ext uri="{FF2B5EF4-FFF2-40B4-BE49-F238E27FC236}">
                    <a16:creationId xmlns:a16="http://schemas.microsoft.com/office/drawing/2014/main" id="{BDD3F419-B34D-38ED-1F22-8CE5785F7BCD}"/>
                  </a:ext>
                </a:extLst>
              </p:cNvPr>
              <p:cNvSpPr/>
              <p:nvPr/>
            </p:nvSpPr>
            <p:spPr>
              <a:xfrm>
                <a:off x="1072111" y="1173043"/>
                <a:ext cx="889515" cy="1334273"/>
              </a:xfrm>
              <a:prstGeom prst="rect">
                <a:avLst/>
              </a:prstGeom>
              <a:blipFill>
                <a:blip r:embed="rId4">
                  <a:extLst>
                    <a:ext uri="{28A0092B-C50C-407E-A947-70E740481C1C}">
                      <a14:useLocalDpi xmlns:a14="http://schemas.microsoft.com/office/drawing/2010/main" val="0"/>
                    </a:ext>
                  </a:extLst>
                </a:blip>
                <a:srcRect/>
                <a:stretch>
                  <a:fillRect l="-25000" r="-25000"/>
                </a:stretch>
              </a:blipFill>
              <a:ln>
                <a:noFill/>
              </a:ln>
            </p:spPr>
            <p:style>
              <a:lnRef idx="2">
                <a:scrgbClr r="0" g="0" b="0"/>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BC14A631-CF9D-21EF-16D3-BEEAFEC5EE07}"/>
                  </a:ext>
                </a:extLst>
              </p:cNvPr>
              <p:cNvSpPr/>
              <p:nvPr/>
            </p:nvSpPr>
            <p:spPr>
              <a:xfrm>
                <a:off x="930866" y="2730690"/>
                <a:ext cx="4443984" cy="1270736"/>
              </a:xfrm>
              <a:custGeom>
                <a:avLst/>
                <a:gdLst>
                  <a:gd name="connsiteX0" fmla="*/ 0 w 4066357"/>
                  <a:gd name="connsiteY0" fmla="*/ 0 h 1270736"/>
                  <a:gd name="connsiteX1" fmla="*/ 4066357 w 4066357"/>
                  <a:gd name="connsiteY1" fmla="*/ 0 h 1270736"/>
                  <a:gd name="connsiteX2" fmla="*/ 4066357 w 4066357"/>
                  <a:gd name="connsiteY2" fmla="*/ 1270736 h 1270736"/>
                  <a:gd name="connsiteX3" fmla="*/ 0 w 4066357"/>
                  <a:gd name="connsiteY3" fmla="*/ 1270736 h 1270736"/>
                  <a:gd name="connsiteX4" fmla="*/ 0 w 4066357"/>
                  <a:gd name="connsiteY4" fmla="*/ 0 h 127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357" h="1270736">
                    <a:moveTo>
                      <a:pt x="0" y="0"/>
                    </a:moveTo>
                    <a:lnTo>
                      <a:pt x="4066357" y="0"/>
                    </a:lnTo>
                    <a:lnTo>
                      <a:pt x="4066357" y="1270736"/>
                    </a:lnTo>
                    <a:lnTo>
                      <a:pt x="0" y="1270736"/>
                    </a:lnTo>
                    <a:lnTo>
                      <a:pt x="0" y="0"/>
                    </a:lnTo>
                    <a:close/>
                  </a:path>
                </a:pathLst>
              </a:custGeom>
              <a:solidFill>
                <a:schemeClr val="accent2"/>
              </a:solidFill>
              <a:ln>
                <a:noFill/>
              </a:ln>
            </p:spPr>
            <p:style>
              <a:lnRef idx="1">
                <a:schemeClr val="dk2">
                  <a:hueOff val="0"/>
                  <a:satOff val="0"/>
                  <a:lumOff val="0"/>
                  <a:alphaOff val="0"/>
                </a:schemeClr>
              </a:lnRef>
              <a:fillRef idx="1">
                <a:scrgbClr r="0" g="0" b="0"/>
              </a:fillRef>
              <a:effectRef idx="0">
                <a:schemeClr val="lt2">
                  <a:alpha val="40000"/>
                  <a:hueOff val="0"/>
                  <a:satOff val="0"/>
                  <a:lumOff val="0"/>
                  <a:alphaOff val="0"/>
                </a:schemeClr>
              </a:effectRef>
              <a:fontRef idx="minor">
                <a:schemeClr val="dk1">
                  <a:hueOff val="0"/>
                  <a:satOff val="0"/>
                  <a:lumOff val="0"/>
                  <a:alphaOff val="0"/>
                </a:schemeClr>
              </a:fontRef>
            </p:style>
            <p:txBody>
              <a:bodyPr spcFirstLastPara="0" vert="horz" wrap="square" lIns="860712" tIns="137160" rIns="137160" bIns="137160" numCol="1" spcCol="1270" anchor="ctr" anchorCtr="0">
                <a:noAutofit/>
              </a:bodyPr>
              <a:lstStyle/>
              <a:p>
                <a:pPr marL="0" lvl="0" indent="0" algn="r" defTabSz="1600200">
                  <a:lnSpc>
                    <a:spcPct val="90000"/>
                  </a:lnSpc>
                  <a:spcBef>
                    <a:spcPct val="0"/>
                  </a:spcBef>
                  <a:spcAft>
                    <a:spcPct val="35000"/>
                  </a:spcAft>
                  <a:buNone/>
                </a:pPr>
                <a:r>
                  <a:rPr lang="en-US" sz="3600" kern="1200" dirty="0">
                    <a:solidFill>
                      <a:schemeClr val="bg1"/>
                    </a:solidFill>
                  </a:rPr>
                  <a:t>fap@aamc.org</a:t>
                </a:r>
              </a:p>
            </p:txBody>
          </p:sp>
          <p:sp>
            <p:nvSpPr>
              <p:cNvPr id="13" name="Freeform: Shape 12">
                <a:extLst>
                  <a:ext uri="{FF2B5EF4-FFF2-40B4-BE49-F238E27FC236}">
                    <a16:creationId xmlns:a16="http://schemas.microsoft.com/office/drawing/2014/main" id="{4CA3A34D-B980-4EDE-2FBE-422FB8A604FF}"/>
                  </a:ext>
                </a:extLst>
              </p:cNvPr>
              <p:cNvSpPr/>
              <p:nvPr/>
            </p:nvSpPr>
            <p:spPr>
              <a:xfrm>
                <a:off x="928979" y="4224800"/>
                <a:ext cx="4443984" cy="1161097"/>
              </a:xfrm>
              <a:custGeom>
                <a:avLst/>
                <a:gdLst>
                  <a:gd name="connsiteX0" fmla="*/ 0 w 4066357"/>
                  <a:gd name="connsiteY0" fmla="*/ 0 h 1161097"/>
                  <a:gd name="connsiteX1" fmla="*/ 4066357 w 4066357"/>
                  <a:gd name="connsiteY1" fmla="*/ 0 h 1161097"/>
                  <a:gd name="connsiteX2" fmla="*/ 4066357 w 4066357"/>
                  <a:gd name="connsiteY2" fmla="*/ 1161097 h 1161097"/>
                  <a:gd name="connsiteX3" fmla="*/ 0 w 4066357"/>
                  <a:gd name="connsiteY3" fmla="*/ 1161097 h 1161097"/>
                  <a:gd name="connsiteX4" fmla="*/ 0 w 4066357"/>
                  <a:gd name="connsiteY4" fmla="*/ 0 h 116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357" h="1161097">
                    <a:moveTo>
                      <a:pt x="0" y="0"/>
                    </a:moveTo>
                    <a:lnTo>
                      <a:pt x="4066357" y="0"/>
                    </a:lnTo>
                    <a:lnTo>
                      <a:pt x="4066357" y="1161097"/>
                    </a:lnTo>
                    <a:lnTo>
                      <a:pt x="0" y="1161097"/>
                    </a:lnTo>
                    <a:lnTo>
                      <a:pt x="0" y="0"/>
                    </a:lnTo>
                    <a:close/>
                  </a:path>
                </a:pathLst>
              </a:custGeom>
              <a:solidFill>
                <a:schemeClr val="accent1"/>
              </a:solidFill>
              <a:ln>
                <a:noFill/>
              </a:ln>
            </p:spPr>
            <p:style>
              <a:lnRef idx="1">
                <a:schemeClr val="dk2">
                  <a:hueOff val="0"/>
                  <a:satOff val="0"/>
                  <a:lumOff val="0"/>
                  <a:alphaOff val="0"/>
                </a:schemeClr>
              </a:lnRef>
              <a:fillRef idx="1">
                <a:scrgbClr r="0" g="0" b="0"/>
              </a:fillRef>
              <a:effectRef idx="0">
                <a:schemeClr val="lt2">
                  <a:alpha val="40000"/>
                  <a:hueOff val="0"/>
                  <a:satOff val="0"/>
                  <a:lumOff val="0"/>
                  <a:alphaOff val="0"/>
                </a:schemeClr>
              </a:effectRef>
              <a:fontRef idx="minor">
                <a:schemeClr val="dk1">
                  <a:hueOff val="0"/>
                  <a:satOff val="0"/>
                  <a:lumOff val="0"/>
                  <a:alphaOff val="0"/>
                </a:schemeClr>
              </a:fontRef>
            </p:style>
            <p:txBody>
              <a:bodyPr spcFirstLastPara="0" vert="horz" wrap="square" lIns="860712" tIns="137160" rIns="137160" bIns="137160" numCol="1" spcCol="1270" anchor="ctr" anchorCtr="0">
                <a:noAutofit/>
              </a:bodyPr>
              <a:lstStyle/>
              <a:p>
                <a:pPr marL="0" lvl="0" indent="0" algn="r" defTabSz="1600200">
                  <a:lnSpc>
                    <a:spcPct val="90000"/>
                  </a:lnSpc>
                  <a:spcBef>
                    <a:spcPct val="0"/>
                  </a:spcBef>
                  <a:spcAft>
                    <a:spcPct val="35000"/>
                  </a:spcAft>
                  <a:buNone/>
                </a:pPr>
                <a:r>
                  <a:rPr lang="en-US" sz="3600" kern="1200" dirty="0">
                    <a:solidFill>
                      <a:schemeClr val="bg1"/>
                    </a:solidFill>
                  </a:rPr>
                  <a:t>@AMCASinfo</a:t>
                </a:r>
              </a:p>
            </p:txBody>
          </p:sp>
        </p:grpSp>
        <p:pic>
          <p:nvPicPr>
            <p:cNvPr id="18" name="Graphic 17" descr="Email with solid fill">
              <a:extLst>
                <a:ext uri="{FF2B5EF4-FFF2-40B4-BE49-F238E27FC236}">
                  <a16:creationId xmlns:a16="http://schemas.microsoft.com/office/drawing/2014/main" id="{BD1FA1AA-CBFA-EF4A-43B1-22197CFFA8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6603" y="2864606"/>
              <a:ext cx="1061766" cy="1061766"/>
            </a:xfrm>
            <a:prstGeom prst="rect">
              <a:avLst/>
            </a:prstGeom>
          </p:spPr>
        </p:pic>
        <p:pic>
          <p:nvPicPr>
            <p:cNvPr id="1028" name="Picture 4" descr="New Twitter logo X feels very 'Elon Musk' | Creative Bloq">
              <a:extLst>
                <a:ext uri="{FF2B5EF4-FFF2-40B4-BE49-F238E27FC236}">
                  <a16:creationId xmlns:a16="http://schemas.microsoft.com/office/drawing/2014/main" id="{EAA7AD41-3790-8B02-8BB4-FAEB55FACE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271" t="15553" r="1879" b="19408"/>
            <a:stretch/>
          </p:blipFill>
          <p:spPr bwMode="auto">
            <a:xfrm>
              <a:off x="7292728" y="4409394"/>
              <a:ext cx="889516" cy="8825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212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FF374-05BE-5B96-B8DC-DE18C49B2413}"/>
              </a:ext>
            </a:extLst>
          </p:cNvPr>
          <p:cNvSpPr>
            <a:spLocks noGrp="1"/>
          </p:cNvSpPr>
          <p:nvPr>
            <p:ph type="title"/>
          </p:nvPr>
        </p:nvSpPr>
        <p:spPr/>
        <p:txBody>
          <a:bodyPr>
            <a:normAutofit/>
          </a:bodyPr>
          <a:lstStyle/>
          <a:p>
            <a:r>
              <a:rPr lang="en-US" dirty="0"/>
              <a:t>Federal Programs</a:t>
            </a:r>
          </a:p>
        </p:txBody>
      </p:sp>
      <p:sp>
        <p:nvSpPr>
          <p:cNvPr id="5" name="Text Placeholder 4">
            <a:extLst>
              <a:ext uri="{FF2B5EF4-FFF2-40B4-BE49-F238E27FC236}">
                <a16:creationId xmlns:a16="http://schemas.microsoft.com/office/drawing/2014/main" id="{659C4200-5421-2406-8598-AAAA81B9994B}"/>
              </a:ext>
            </a:extLst>
          </p:cNvPr>
          <p:cNvSpPr>
            <a:spLocks noGrp="1"/>
          </p:cNvSpPr>
          <p:nvPr>
            <p:ph sz="half" idx="1"/>
          </p:nvPr>
        </p:nvSpPr>
        <p:spPr/>
        <p:txBody>
          <a:bodyPr lIns="91440" tIns="45720" rIns="91440" bIns="45720" anchor="t">
            <a:normAutofit fontScale="77500" lnSpcReduction="20000"/>
          </a:bodyPr>
          <a:lstStyle/>
          <a:p>
            <a:pPr marL="0" indent="0">
              <a:lnSpc>
                <a:spcPct val="100000"/>
              </a:lnSpc>
              <a:spcAft>
                <a:spcPts val="1200"/>
              </a:spcAft>
              <a:buNone/>
            </a:pPr>
            <a:r>
              <a:rPr lang="en-US" dirty="0"/>
              <a:t>National Health Service Corps (NHSC)</a:t>
            </a:r>
          </a:p>
          <a:p>
            <a:pPr marL="0" indent="0">
              <a:lnSpc>
                <a:spcPct val="100000"/>
              </a:lnSpc>
              <a:spcAft>
                <a:spcPts val="1200"/>
              </a:spcAft>
              <a:buNone/>
            </a:pPr>
            <a:r>
              <a:rPr lang="en-US" dirty="0"/>
              <a:t>Indian Health Services (IHS)</a:t>
            </a:r>
          </a:p>
          <a:p>
            <a:pPr marL="0" indent="0">
              <a:lnSpc>
                <a:spcPct val="100000"/>
              </a:lnSpc>
              <a:spcAft>
                <a:spcPts val="1200"/>
              </a:spcAft>
              <a:buNone/>
            </a:pPr>
            <a:r>
              <a:rPr lang="en-US" dirty="0"/>
              <a:t>Commissioned Corps of the U.S. Public Health Service</a:t>
            </a:r>
          </a:p>
          <a:p>
            <a:pPr marL="0" indent="0">
              <a:lnSpc>
                <a:spcPct val="100000"/>
              </a:lnSpc>
              <a:spcAft>
                <a:spcPts val="1200"/>
              </a:spcAft>
              <a:buNone/>
            </a:pPr>
            <a:r>
              <a:rPr lang="en-US" dirty="0"/>
              <a:t>Department of Veterans Affairs</a:t>
            </a:r>
          </a:p>
          <a:p>
            <a:pPr marL="0" indent="0">
              <a:lnSpc>
                <a:spcPct val="100000"/>
              </a:lnSpc>
              <a:spcAft>
                <a:spcPts val="1200"/>
              </a:spcAft>
              <a:buNone/>
            </a:pPr>
            <a:r>
              <a:rPr lang="en-US" dirty="0">
                <a:cs typeface="Arial"/>
              </a:rPr>
              <a:t>Military</a:t>
            </a:r>
          </a:p>
          <a:p>
            <a:pPr marL="0" indent="0" algn="ctr">
              <a:lnSpc>
                <a:spcPct val="100000"/>
              </a:lnSpc>
              <a:spcAft>
                <a:spcPts val="1200"/>
              </a:spcAft>
              <a:buNone/>
            </a:pPr>
            <a:r>
              <a:rPr lang="en-US" b="1" dirty="0">
                <a:solidFill>
                  <a:schemeClr val="accent2"/>
                </a:solidFill>
                <a:latin typeface="+mj-lt"/>
                <a:ea typeface="Roboto"/>
                <a:cs typeface="Arial"/>
                <a:sym typeface="Roboto"/>
              </a:rPr>
              <a:t>Review : Loan Forgiveness, Scholarship and Service Programs - </a:t>
            </a:r>
            <a:r>
              <a:rPr lang="en-US" sz="2400" b="1" dirty="0">
                <a:solidFill>
                  <a:schemeClr val="accent2"/>
                </a:solidFill>
                <a:latin typeface="+mj-lt"/>
                <a:ea typeface="Roboto"/>
                <a:cs typeface="Arial"/>
                <a:sym typeface="Roboto"/>
              </a:rPr>
              <a:t>aamc.org/</a:t>
            </a:r>
            <a:r>
              <a:rPr lang="en-US" sz="2400" b="1" dirty="0" err="1">
                <a:solidFill>
                  <a:schemeClr val="accent2"/>
                </a:solidFill>
                <a:latin typeface="+mj-lt"/>
                <a:ea typeface="Roboto"/>
                <a:cs typeface="Arial"/>
                <a:sym typeface="Roboto"/>
              </a:rPr>
              <a:t>repayasst</a:t>
            </a:r>
            <a:endParaRPr lang="en-US" dirty="0" err="1">
              <a:solidFill>
                <a:schemeClr val="accent2"/>
              </a:solidFill>
              <a:cs typeface="Arial"/>
              <a:sym typeface="Roboto"/>
            </a:endParaRPr>
          </a:p>
          <a:p>
            <a:pPr algn="ctr">
              <a:lnSpc>
                <a:spcPct val="100000"/>
              </a:lnSpc>
              <a:spcAft>
                <a:spcPts val="1200"/>
              </a:spcAft>
            </a:pPr>
            <a:endParaRPr lang="en-US" sz="2400" b="1" dirty="0">
              <a:solidFill>
                <a:schemeClr val="accent2"/>
              </a:solidFill>
              <a:latin typeface="+mj-lt"/>
              <a:ea typeface="Roboto"/>
              <a:cs typeface="Roboto"/>
            </a:endParaRPr>
          </a:p>
        </p:txBody>
      </p:sp>
      <p:grpSp>
        <p:nvGrpSpPr>
          <p:cNvPr id="7" name="Group 6">
            <a:extLst>
              <a:ext uri="{FF2B5EF4-FFF2-40B4-BE49-F238E27FC236}">
                <a16:creationId xmlns:a16="http://schemas.microsoft.com/office/drawing/2014/main" id="{7D76C802-D1ED-6D50-4E57-3B795A577695}"/>
              </a:ext>
            </a:extLst>
          </p:cNvPr>
          <p:cNvGrpSpPr/>
          <p:nvPr/>
        </p:nvGrpSpPr>
        <p:grpSpPr>
          <a:xfrm>
            <a:off x="6172202" y="365125"/>
            <a:ext cx="5755598" cy="5841405"/>
            <a:chOff x="6304830" y="350363"/>
            <a:chExt cx="5755598" cy="5841405"/>
          </a:xfrm>
        </p:grpSpPr>
        <p:pic>
          <p:nvPicPr>
            <p:cNvPr id="8" name="Google Shape;652;p90">
              <a:extLst>
                <a:ext uri="{FF2B5EF4-FFF2-40B4-BE49-F238E27FC236}">
                  <a16:creationId xmlns:a16="http://schemas.microsoft.com/office/drawing/2014/main" id="{EDECC824-70F0-359D-CA16-DE159B10DFE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2516" y="495069"/>
              <a:ext cx="1653815" cy="172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653;p90">
              <a:extLst>
                <a:ext uri="{FF2B5EF4-FFF2-40B4-BE49-F238E27FC236}">
                  <a16:creationId xmlns:a16="http://schemas.microsoft.com/office/drawing/2014/main" id="{1F415AA3-5F76-1ABA-668C-9A2DF1724C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506" y="350363"/>
              <a:ext cx="1684439" cy="175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654;p90">
              <a:extLst>
                <a:ext uri="{FF2B5EF4-FFF2-40B4-BE49-F238E27FC236}">
                  <a16:creationId xmlns:a16="http://schemas.microsoft.com/office/drawing/2014/main" id="{26AD6641-D348-1224-F602-7B8BC0BA796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830" y="540220"/>
              <a:ext cx="1710716" cy="163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655;p90">
              <a:extLst>
                <a:ext uri="{FF2B5EF4-FFF2-40B4-BE49-F238E27FC236}">
                  <a16:creationId xmlns:a16="http://schemas.microsoft.com/office/drawing/2014/main" id="{69F2ED26-7375-49B0-08AF-014C5B3DD6A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506" y="2338735"/>
              <a:ext cx="1863298" cy="194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656;p90">
              <a:extLst>
                <a:ext uri="{FF2B5EF4-FFF2-40B4-BE49-F238E27FC236}">
                  <a16:creationId xmlns:a16="http://schemas.microsoft.com/office/drawing/2014/main" id="{95B8828A-BA0A-E49B-0BE4-7C367B1FA8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8124" y="4513802"/>
              <a:ext cx="1915106" cy="167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657;p90">
              <a:extLst>
                <a:ext uri="{FF2B5EF4-FFF2-40B4-BE49-F238E27FC236}">
                  <a16:creationId xmlns:a16="http://schemas.microsoft.com/office/drawing/2014/main" id="{65866DC4-75FF-5929-4289-4B58F4C35E4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598" y="4513802"/>
              <a:ext cx="1217836" cy="167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658;p90">
              <a:extLst>
                <a:ext uri="{FF2B5EF4-FFF2-40B4-BE49-F238E27FC236}">
                  <a16:creationId xmlns:a16="http://schemas.microsoft.com/office/drawing/2014/main" id="{4FF22195-6674-A413-33EE-0DDB493CBAA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2516" y="2354784"/>
              <a:ext cx="1767912" cy="184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659;p90" descr="USPHS_Commissioned_Corps_insignia.png">
              <a:extLst>
                <a:ext uri="{FF2B5EF4-FFF2-40B4-BE49-F238E27FC236}">
                  <a16:creationId xmlns:a16="http://schemas.microsoft.com/office/drawing/2014/main" id="{35F939A5-CCE6-2E3A-4548-BB597C9EBCD6}"/>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4830" y="2344198"/>
              <a:ext cx="1785070" cy="185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149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FF374-05BE-5B96-B8DC-DE18C49B2413}"/>
              </a:ext>
            </a:extLst>
          </p:cNvPr>
          <p:cNvSpPr>
            <a:spLocks noGrp="1"/>
          </p:cNvSpPr>
          <p:nvPr>
            <p:ph type="title"/>
          </p:nvPr>
        </p:nvSpPr>
        <p:spPr>
          <a:xfrm>
            <a:off x="838200" y="365125"/>
            <a:ext cx="5018314" cy="1325563"/>
          </a:xfrm>
        </p:spPr>
        <p:txBody>
          <a:bodyPr>
            <a:normAutofit/>
          </a:bodyPr>
          <a:lstStyle/>
          <a:p>
            <a:pPr algn="ctr"/>
            <a:r>
              <a:rPr lang="en-US" dirty="0"/>
              <a:t>National Health Service Programs</a:t>
            </a:r>
          </a:p>
        </p:txBody>
      </p:sp>
      <p:sp>
        <p:nvSpPr>
          <p:cNvPr id="5" name="Text Placeholder 4">
            <a:extLst>
              <a:ext uri="{FF2B5EF4-FFF2-40B4-BE49-F238E27FC236}">
                <a16:creationId xmlns:a16="http://schemas.microsoft.com/office/drawing/2014/main" id="{659C4200-5421-2406-8598-AAAA81B9994B}"/>
              </a:ext>
            </a:extLst>
          </p:cNvPr>
          <p:cNvSpPr>
            <a:spLocks noGrp="1"/>
          </p:cNvSpPr>
          <p:nvPr>
            <p:ph sz="half" idx="1"/>
          </p:nvPr>
        </p:nvSpPr>
        <p:spPr/>
        <p:txBody>
          <a:bodyPr/>
          <a:lstStyle/>
          <a:p>
            <a:pPr marL="342900" indent="-342900">
              <a:lnSpc>
                <a:spcPct val="100000"/>
              </a:lnSpc>
              <a:spcAft>
                <a:spcPts val="1200"/>
              </a:spcAft>
              <a:buFont typeface="Arial" panose="020B0604020202020204" pitchFamily="34" charset="0"/>
              <a:buChar char="•"/>
            </a:pPr>
            <a:r>
              <a:rPr lang="en-US" dirty="0"/>
              <a:t>Scholarship Program</a:t>
            </a:r>
          </a:p>
          <a:p>
            <a:pPr marL="342900" indent="-342900">
              <a:lnSpc>
                <a:spcPct val="100000"/>
              </a:lnSpc>
              <a:spcAft>
                <a:spcPts val="1200"/>
              </a:spcAft>
              <a:buFont typeface="Arial" panose="020B0604020202020204" pitchFamily="34" charset="0"/>
              <a:buChar char="•"/>
            </a:pPr>
            <a:r>
              <a:rPr lang="en-US" dirty="0"/>
              <a:t>Loan Repayment Program</a:t>
            </a:r>
          </a:p>
          <a:p>
            <a:pPr marL="342900" indent="-342900">
              <a:lnSpc>
                <a:spcPct val="100000"/>
              </a:lnSpc>
              <a:spcAft>
                <a:spcPts val="1200"/>
              </a:spcAft>
              <a:buFont typeface="Arial" panose="020B0604020202020204" pitchFamily="34" charset="0"/>
              <a:buChar char="•"/>
            </a:pPr>
            <a:r>
              <a:rPr lang="en-US" dirty="0"/>
              <a:t>Substance Use Disorder Workforce LRP  </a:t>
            </a:r>
          </a:p>
          <a:p>
            <a:pPr marL="342900" indent="-342900">
              <a:lnSpc>
                <a:spcPct val="100000"/>
              </a:lnSpc>
              <a:spcAft>
                <a:spcPts val="1200"/>
              </a:spcAft>
              <a:buFont typeface="Arial" panose="020B0604020202020204" pitchFamily="34" charset="0"/>
              <a:buChar char="•"/>
            </a:pPr>
            <a:r>
              <a:rPr lang="en-US" dirty="0"/>
              <a:t>Rural Community LRP</a:t>
            </a:r>
          </a:p>
          <a:p>
            <a:pPr marL="342900" indent="-342900">
              <a:lnSpc>
                <a:spcPct val="100000"/>
              </a:lnSpc>
              <a:spcAft>
                <a:spcPts val="1200"/>
              </a:spcAft>
              <a:buFont typeface="Arial" panose="020B0604020202020204" pitchFamily="34" charset="0"/>
              <a:buChar char="•"/>
            </a:pPr>
            <a:r>
              <a:rPr lang="en-US" dirty="0"/>
              <a:t>Students to Service LRP</a:t>
            </a:r>
          </a:p>
          <a:p>
            <a:pPr marL="0" indent="0" algn="ctr">
              <a:lnSpc>
                <a:spcPct val="100000"/>
              </a:lnSpc>
              <a:spcAft>
                <a:spcPts val="1200"/>
              </a:spcAft>
              <a:buNone/>
            </a:pPr>
            <a:r>
              <a:rPr lang="en-US" sz="2400" b="1" dirty="0">
                <a:solidFill>
                  <a:schemeClr val="accent2"/>
                </a:solidFill>
                <a:latin typeface="+mj-lt"/>
                <a:ea typeface="Roboto"/>
                <a:cs typeface="Roboto"/>
                <a:sym typeface="Roboto"/>
              </a:rPr>
              <a:t>nhsc.hrsa.gov</a:t>
            </a:r>
            <a:endParaRPr lang="en-US" sz="2400" dirty="0">
              <a:solidFill>
                <a:schemeClr val="accent2"/>
              </a:solidFill>
              <a:latin typeface="+mj-lt"/>
              <a:ea typeface="Arial"/>
              <a:cs typeface="Arial"/>
            </a:endParaRPr>
          </a:p>
        </p:txBody>
      </p:sp>
      <p:pic>
        <p:nvPicPr>
          <p:cNvPr id="2" name="Picture 1">
            <a:extLst>
              <a:ext uri="{FF2B5EF4-FFF2-40B4-BE49-F238E27FC236}">
                <a16:creationId xmlns:a16="http://schemas.microsoft.com/office/drawing/2014/main" id="{0081FAD1-9622-0F18-205C-DAFBEB9F3B31}"/>
              </a:ext>
            </a:extLst>
          </p:cNvPr>
          <p:cNvPicPr>
            <a:picLocks noChangeAspect="1"/>
          </p:cNvPicPr>
          <p:nvPr/>
        </p:nvPicPr>
        <p:blipFill rotWithShape="1">
          <a:blip r:embed="rId2"/>
          <a:srcRect l="9725" t="20466" r="76429" b="1138"/>
          <a:stretch/>
        </p:blipFill>
        <p:spPr>
          <a:xfrm>
            <a:off x="6550689" y="258626"/>
            <a:ext cx="4803111" cy="6340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9657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CCC69-AD6F-E3E8-7088-220E8C1EDF5C}"/>
              </a:ext>
            </a:extLst>
          </p:cNvPr>
          <p:cNvPicPr>
            <a:picLocks noChangeAspect="1"/>
          </p:cNvPicPr>
          <p:nvPr/>
        </p:nvPicPr>
        <p:blipFill>
          <a:blip r:embed="rId2"/>
          <a:stretch>
            <a:fillRect/>
          </a:stretch>
        </p:blipFill>
        <p:spPr>
          <a:xfrm>
            <a:off x="0" y="0"/>
            <a:ext cx="12192000" cy="5782368"/>
          </a:xfrm>
          <a:prstGeom prst="rect">
            <a:avLst/>
          </a:prstGeom>
        </p:spPr>
      </p:pic>
      <p:sp>
        <p:nvSpPr>
          <p:cNvPr id="5" name="TextBox 4">
            <a:extLst>
              <a:ext uri="{FF2B5EF4-FFF2-40B4-BE49-F238E27FC236}">
                <a16:creationId xmlns:a16="http://schemas.microsoft.com/office/drawing/2014/main" id="{5BA2E638-DA4F-931D-CE04-3FFF5A9A4BF1}"/>
              </a:ext>
            </a:extLst>
          </p:cNvPr>
          <p:cNvSpPr txBox="1"/>
          <p:nvPr/>
        </p:nvSpPr>
        <p:spPr>
          <a:xfrm>
            <a:off x="-64168" y="5830981"/>
            <a:ext cx="12653010" cy="523220"/>
          </a:xfrm>
          <a:prstGeom prst="rect">
            <a:avLst/>
          </a:prstGeom>
          <a:noFill/>
        </p:spPr>
        <p:txBody>
          <a:bodyPr wrap="square">
            <a:spAutoFit/>
          </a:bodyPr>
          <a:lstStyle/>
          <a:p>
            <a:pPr algn="ctr"/>
            <a:r>
              <a:rPr lang="en-US" sz="2800" b="1" dirty="0">
                <a:solidFill>
                  <a:schemeClr val="accent2"/>
                </a:solidFill>
              </a:rPr>
              <a:t>nhsc.hrsa.gov/scholarships/overview</a:t>
            </a:r>
          </a:p>
        </p:txBody>
      </p:sp>
    </p:spTree>
    <p:extLst>
      <p:ext uri="{BB962C8B-B14F-4D97-AF65-F5344CB8AC3E}">
        <p14:creationId xmlns:p14="http://schemas.microsoft.com/office/powerpoint/2010/main" val="1755781827"/>
      </p:ext>
    </p:extLst>
  </p:cSld>
  <p:clrMapOvr>
    <a:masterClrMapping/>
  </p:clrMapOvr>
</p:sld>
</file>

<file path=ppt/theme/theme1.xml><?xml version="1.0" encoding="utf-8"?>
<a:theme xmlns:a="http://schemas.openxmlformats.org/drawingml/2006/main" name="AAFP">
  <a:themeElements>
    <a:clrScheme name="AAFP">
      <a:dk1>
        <a:sysClr val="windowText" lastClr="000000"/>
      </a:dk1>
      <a:lt1>
        <a:sysClr val="window" lastClr="FFFFFF"/>
      </a:lt1>
      <a:dk2>
        <a:srgbClr val="44546A"/>
      </a:dk2>
      <a:lt2>
        <a:srgbClr val="E7E6E6"/>
      </a:lt2>
      <a:accent1>
        <a:srgbClr val="4472C4"/>
      </a:accent1>
      <a:accent2>
        <a:srgbClr val="F7901E"/>
      </a:accent2>
      <a:accent3>
        <a:srgbClr val="474C55"/>
      </a:accent3>
      <a:accent4>
        <a:srgbClr val="FFC000"/>
      </a:accent4>
      <a:accent5>
        <a:srgbClr val="008FB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FP" id="{F9E6D068-A0E5-4BAC-9EC9-BCFA0E0972A3}" vid="{00CE1E39-BE67-43AA-A9F4-D31941681F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c4ee0a6-d59a-46e9-a179-f8646db3f753" xsi:nil="true"/>
    <lcf76f155ced4ddcb4097134ff3c332f xmlns="1fce3d7d-2a57-4931-a9ad-3835514ccbb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CC75EC39AE7A40AA95D648F4FA26C1" ma:contentTypeVersion="15" ma:contentTypeDescription="Create a new document." ma:contentTypeScope="" ma:versionID="fea36aa4ca067e421eeff983b726e2fb">
  <xsd:schema xmlns:xsd="http://www.w3.org/2001/XMLSchema" xmlns:xs="http://www.w3.org/2001/XMLSchema" xmlns:p="http://schemas.microsoft.com/office/2006/metadata/properties" xmlns:ns2="1fce3d7d-2a57-4931-a9ad-3835514ccbbf" xmlns:ns3="7c4ee0a6-d59a-46e9-a179-f8646db3f753" targetNamespace="http://schemas.microsoft.com/office/2006/metadata/properties" ma:root="true" ma:fieldsID="afbe20855171129ec02bb6784ffe7fa8" ns2:_="" ns3:_="">
    <xsd:import namespace="1fce3d7d-2a57-4931-a9ad-3835514ccbbf"/>
    <xsd:import namespace="7c4ee0a6-d59a-46e9-a179-f8646db3f7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ce3d7d-2a57-4931-a9ad-3835514cc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755e86-b6d7-493a-8939-31b0d5785f5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4ee0a6-d59a-46e9-a179-f8646db3f75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5fcffe-3339-45dc-aa0b-1b0de35301b3}" ma:internalName="TaxCatchAll" ma:showField="CatchAllData" ma:web="7c4ee0a6-d59a-46e9-a179-f8646db3f75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65C474-7A20-40BE-9D16-085353141E79}">
  <ds:schemaRefs>
    <ds:schemaRef ds:uri="http://schemas.microsoft.com/sharepoint/v3/contenttype/forms"/>
  </ds:schemaRefs>
</ds:datastoreItem>
</file>

<file path=customXml/itemProps2.xml><?xml version="1.0" encoding="utf-8"?>
<ds:datastoreItem xmlns:ds="http://schemas.openxmlformats.org/officeDocument/2006/customXml" ds:itemID="{2B324940-DF19-43B5-A900-EEDFD8F7CD1C}">
  <ds:schemaRefs>
    <ds:schemaRef ds:uri="5a1b9879-2287-4bb2-a9ed-a17bddab4943"/>
    <ds:schemaRef ds:uri="5c66086b-e5ad-455c-91c9-fb4d673327a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8576D9E-1121-4452-B165-8F4C53492E2B}"/>
</file>

<file path=docProps/app.xml><?xml version="1.0" encoding="utf-8"?>
<Properties xmlns="http://schemas.openxmlformats.org/officeDocument/2006/extended-properties" xmlns:vt="http://schemas.openxmlformats.org/officeDocument/2006/docPropsVTypes">
  <Template>AAFP</Template>
  <TotalTime>34999</TotalTime>
  <Words>2025</Words>
  <Application>Microsoft Office PowerPoint</Application>
  <PresentationFormat>Widescreen</PresentationFormat>
  <Paragraphs>198</Paragraphs>
  <Slides>24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chivobold</vt:lpstr>
      <vt:lpstr>Roboto</vt:lpstr>
      <vt:lpstr>robotoregular</vt:lpstr>
      <vt:lpstr>Wingdings</vt:lpstr>
      <vt:lpstr>AAFP</vt:lpstr>
      <vt:lpstr>Finding Financial Support</vt:lpstr>
      <vt:lpstr>Learning Objectives</vt:lpstr>
      <vt:lpstr>AAMC Fee Assistance Program</vt:lpstr>
      <vt:lpstr>FAP Eligibility </vt:lpstr>
      <vt:lpstr>Benefits</vt:lpstr>
      <vt:lpstr>PowerPoint Presentation</vt:lpstr>
      <vt:lpstr>Federal Programs</vt:lpstr>
      <vt:lpstr>National Health Service Programs</vt:lpstr>
      <vt:lpstr>PowerPoint Presentation</vt:lpstr>
      <vt:lpstr>Compare the NHSC Programs</vt:lpstr>
      <vt:lpstr>PowerPoint Presentation</vt:lpstr>
      <vt:lpstr>PowerPoint Presentation</vt:lpstr>
      <vt:lpstr>PowerPoint Presentation</vt:lpstr>
      <vt:lpstr>PowerPoint Presentation</vt:lpstr>
      <vt:lpstr>VA Health Professional Scholarship Program (HPSP)</vt:lpstr>
      <vt:lpstr>PowerPoint Presentation</vt:lpstr>
      <vt:lpstr>Military Programs for Physicians</vt:lpstr>
      <vt:lpstr>PowerPoint Presentation</vt:lpstr>
      <vt:lpstr>PowerPoint Presentation</vt:lpstr>
      <vt:lpstr>PowerPoint Presentation</vt:lpstr>
      <vt:lpstr>PowerPoint Presentation</vt:lpstr>
      <vt:lpstr>AAMC FIRST Program</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Hoog</dc:creator>
  <cp:lastModifiedBy>Ginnie Flynn</cp:lastModifiedBy>
  <cp:revision>213</cp:revision>
  <dcterms:created xsi:type="dcterms:W3CDTF">2023-04-18T15:15:03Z</dcterms:created>
  <dcterms:modified xsi:type="dcterms:W3CDTF">2024-03-12T18:20:09Z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0x01010054CC75EC39AE7A40AA95D648F4FA26C1</vt:lpwstr>
  </property>
  <property fmtid="{D5CDD505-2E9C-101B-9397-08002B2CF9AE}" pid="3" name="MediaServiceImageTags">
    <vt:lpwstr/>
  </property>
</Properties>
</file>